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5" r:id="rId4"/>
    <p:sldId id="266" r:id="rId5"/>
    <p:sldId id="27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63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5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74481428287\Documents\SMAM\Naiana%20Parente\MORTALIDADE%20INFANTIL%20-%20reuni&#227;o%2030_05_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v>2010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2010-2016'!$Y$6</c:f>
              <c:numCache>
                <c:formatCode>General</c:formatCode>
                <c:ptCount val="1"/>
                <c:pt idx="0">
                  <c:v>15.7</c:v>
                </c:pt>
              </c:numCache>
            </c:numRef>
          </c:val>
        </c:ser>
        <c:ser>
          <c:idx val="0"/>
          <c:order val="1"/>
          <c:tx>
            <c:v>2011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2010-2016'!$Y$7</c:f>
              <c:numCache>
                <c:formatCode>General</c:formatCode>
                <c:ptCount val="1"/>
                <c:pt idx="0">
                  <c:v>15.2</c:v>
                </c:pt>
              </c:numCache>
            </c:numRef>
          </c:val>
        </c:ser>
        <c:ser>
          <c:idx val="2"/>
          <c:order val="2"/>
          <c:tx>
            <c:v>2012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2010-2016'!$Y$8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</c:ser>
        <c:ser>
          <c:idx val="3"/>
          <c:order val="3"/>
          <c:tx>
            <c:v>2013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2010-2016'!$Y$9</c:f>
              <c:numCache>
                <c:formatCode>General</c:formatCode>
                <c:ptCount val="1"/>
                <c:pt idx="0">
                  <c:v>16.899999999999999</c:v>
                </c:pt>
              </c:numCache>
            </c:numRef>
          </c:val>
        </c:ser>
        <c:ser>
          <c:idx val="4"/>
          <c:order val="4"/>
          <c:tx>
            <c:v>2014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2010-2016'!$Y$10</c:f>
              <c:numCache>
                <c:formatCode>General</c:formatCode>
                <c:ptCount val="1"/>
                <c:pt idx="0">
                  <c:v>15.5</c:v>
                </c:pt>
              </c:numCache>
            </c:numRef>
          </c:val>
        </c:ser>
        <c:ser>
          <c:idx val="5"/>
          <c:order val="5"/>
          <c:tx>
            <c:v>2015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2010-2016'!$Y$11</c:f>
              <c:numCache>
                <c:formatCode>General</c:formatCode>
                <c:ptCount val="1"/>
                <c:pt idx="0">
                  <c:v>15.1</c:v>
                </c:pt>
              </c:numCache>
            </c:numRef>
          </c:val>
        </c:ser>
        <c:ser>
          <c:idx val="6"/>
          <c:order val="6"/>
          <c:tx>
            <c:v>2016</c:v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'série hist mort. inf. 2010-2016'!$Y$5</c:f>
              <c:strCache>
                <c:ptCount val="1"/>
                <c:pt idx="0">
                  <c:v> AMAZONAS</c:v>
                </c:pt>
              </c:strCache>
            </c:strRef>
          </c:cat>
          <c:val>
            <c:numRef>
              <c:f>'série hist mort. inf. 2010-2016'!$Y$12</c:f>
              <c:numCache>
                <c:formatCode>General</c:formatCode>
                <c:ptCount val="1"/>
                <c:pt idx="0">
                  <c:v>15.4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248832"/>
        <c:axId val="84258816"/>
      </c:barChart>
      <c:catAx>
        <c:axId val="84248832"/>
        <c:scaling>
          <c:orientation val="minMax"/>
        </c:scaling>
        <c:delete val="0"/>
        <c:axPos val="b"/>
        <c:majorTickMark val="out"/>
        <c:minorTickMark val="none"/>
        <c:tickLblPos val="nextTo"/>
        <c:crossAx val="84258816"/>
        <c:crosses val="autoZero"/>
        <c:auto val="1"/>
        <c:lblAlgn val="ctr"/>
        <c:lblOffset val="100"/>
        <c:noMultiLvlLbl val="0"/>
      </c:catAx>
      <c:valAx>
        <c:axId val="84258816"/>
        <c:scaling>
          <c:orientation val="minMax"/>
          <c:max val="20"/>
          <c:min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248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091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5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28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95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95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640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54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469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168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46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26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2B830-118A-418F-81D5-FDF338B3410F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93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Saudedacrianca.amazonas@gmail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23529" y="1437158"/>
            <a:ext cx="856895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METAS E INDICADORES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SISPACTO 2017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SAÚDE DA CRIANÇA</a:t>
            </a:r>
          </a:p>
          <a:p>
            <a:pPr algn="ctr"/>
            <a:endParaRPr lang="pt-BR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marL="5375275"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SEAASC / SUSAM</a:t>
            </a:r>
          </a:p>
          <a:p>
            <a:pPr marL="5375275"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Manaus – Maio 2017</a:t>
            </a:r>
            <a:endParaRPr lang="pt-B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375774"/>
              </p:ext>
            </p:extLst>
          </p:nvPr>
        </p:nvGraphicFramePr>
        <p:xfrm>
          <a:off x="1626568" y="2276872"/>
          <a:ext cx="5907361" cy="326151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485272"/>
                <a:gridCol w="887161"/>
                <a:gridCol w="675932"/>
                <a:gridCol w="858996"/>
              </a:tblGrid>
              <a:tr h="63283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Juruá (18,7)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6528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MUNICIPIO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5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CARAUARI *11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5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EIRUNEPÉ *2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31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5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ENVIRA *4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5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GUAJARÁ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5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IPIXUNA *9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075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ITAMARATI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2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521989"/>
              </p:ext>
            </p:extLst>
          </p:nvPr>
        </p:nvGraphicFramePr>
        <p:xfrm>
          <a:off x="1619672" y="2566988"/>
          <a:ext cx="5619328" cy="280622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315336"/>
                <a:gridCol w="843904"/>
                <a:gridCol w="642975"/>
                <a:gridCol w="817113"/>
              </a:tblGrid>
              <a:tr h="53386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Purus (13,9)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6124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222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BOCA DO ACRE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9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222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 smtClean="0">
                          <a:effectLst/>
                        </a:rPr>
                        <a:t>CANUTAMA *13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4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222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 smtClean="0">
                          <a:effectLst/>
                        </a:rPr>
                        <a:t>LÁBREA *6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17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13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222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PAUINI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5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3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222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TAPAUÁ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7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5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189060"/>
              </p:ext>
            </p:extLst>
          </p:nvPr>
        </p:nvGraphicFramePr>
        <p:xfrm>
          <a:off x="1492154" y="2566988"/>
          <a:ext cx="5746846" cy="295024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390570"/>
                <a:gridCol w="863055"/>
                <a:gridCol w="657566"/>
                <a:gridCol w="835655"/>
              </a:tblGrid>
              <a:tr h="5612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Madeira (11,3)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9004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APUÍ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BORBA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9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9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HUMAITÁ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MANICORÉ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NOVO ARIPUANÃ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15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395535" y="2564904"/>
            <a:ext cx="8352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SECRETARIA DE ESTADO DE SAÚDE DO AMAZONAS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SAÚDE DA CRIANÇA</a:t>
            </a:r>
            <a:endParaRPr lang="pt-BR" sz="16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092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3643-6334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  <a:hlinkClick r:id="rId2"/>
              </a:rPr>
              <a:t>saudedacrianca.amazonas</a:t>
            </a:r>
            <a:r>
              <a:rPr lang="pt-BR" dirty="0" smtClean="0">
                <a:latin typeface="Arial" pitchFamily="34" charset="0"/>
                <a:cs typeface="Arial" pitchFamily="34" charset="0"/>
                <a:hlinkClick r:id="rId2"/>
              </a:rPr>
              <a:t>@gmail.com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8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27131"/>
              </p:ext>
            </p:extLst>
          </p:nvPr>
        </p:nvGraphicFramePr>
        <p:xfrm>
          <a:off x="827584" y="1916832"/>
          <a:ext cx="7877003" cy="6158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48274"/>
                <a:gridCol w="5728729"/>
              </a:tblGrid>
              <a:tr h="707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Nº 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113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ctr" fontAlgn="ctr">
                        <a:tabLst>
                          <a:tab pos="6100763" algn="l"/>
                        </a:tabLst>
                      </a:pPr>
                      <a:r>
                        <a:rPr lang="pt-BR" sz="2000" b="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Mortalidade infantil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Grupo 21"/>
          <p:cNvGrpSpPr/>
          <p:nvPr/>
        </p:nvGrpSpPr>
        <p:grpSpPr>
          <a:xfrm>
            <a:off x="6876257" y="216024"/>
            <a:ext cx="1440159" cy="1268760"/>
            <a:chOff x="6948264" y="4797152"/>
            <a:chExt cx="2160240" cy="1931442"/>
          </a:xfrm>
        </p:grpSpPr>
        <p:sp>
          <p:nvSpPr>
            <p:cNvPr id="4" name="Explosão 1 3"/>
            <p:cNvSpPr/>
            <p:nvPr/>
          </p:nvSpPr>
          <p:spPr>
            <a:xfrm>
              <a:off x="6948264" y="4797152"/>
              <a:ext cx="2160240" cy="1931442"/>
            </a:xfrm>
            <a:prstGeom prst="irregularSeal1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7309473" y="5501263"/>
              <a:ext cx="1528125" cy="63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b="1" dirty="0" smtClean="0">
                  <a:latin typeface="Arial" pitchFamily="34" charset="0"/>
                  <a:cs typeface="Arial" pitchFamily="34" charset="0"/>
                </a:rPr>
                <a:t>INDICADOR NOVO!!</a:t>
              </a:r>
              <a:endParaRPr lang="pt-B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15 – Mortalidade Infantil</a:t>
            </a:r>
            <a:endParaRPr lang="pt-B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213497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 </a:t>
            </a:r>
            <a:r>
              <a:rPr lang="pt-B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de óbitos em menores de 1 ano de idade em um determinado local de residência e ano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de nascidos vivos residentes nesse mesmo local e ano 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658193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5868144" y="3171987"/>
            <a:ext cx="32403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SIM / SINASC</a:t>
            </a:r>
            <a:endParaRPr lang="pt-BR" sz="3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152128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aixaDeTexto 24"/>
          <p:cNvSpPr txBox="1"/>
          <p:nvPr/>
        </p:nvSpPr>
        <p:spPr>
          <a:xfrm>
            <a:off x="6535678" y="3725985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152128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6804248" y="4566607"/>
            <a:ext cx="2232247" cy="215443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os resultados alcançados em 2016</a:t>
            </a:r>
          </a:p>
        </p:txBody>
      </p:sp>
      <p:graphicFrame>
        <p:nvGraphicFramePr>
          <p:cNvPr id="29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753726"/>
              </p:ext>
            </p:extLst>
          </p:nvPr>
        </p:nvGraphicFramePr>
        <p:xfrm>
          <a:off x="659575" y="4433872"/>
          <a:ext cx="5568609" cy="2287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545296"/>
              </p:ext>
            </p:extLst>
          </p:nvPr>
        </p:nvGraphicFramePr>
        <p:xfrm>
          <a:off x="1259632" y="1988840"/>
          <a:ext cx="6408711" cy="360040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781063"/>
                <a:gridCol w="962453"/>
                <a:gridCol w="733297"/>
                <a:gridCol w="931898"/>
              </a:tblGrid>
              <a:tr h="58642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400" u="none" strike="noStrike" dirty="0">
                          <a:effectLst/>
                        </a:rPr>
                        <a:t>Alto Solimões (15,1)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4551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MUNICIPIO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AMATURÁ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ATALAIA DO NORTE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7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4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BENJAMIN CONSTANT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16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14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FONTE BOA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12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JUTAÍ *7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SANTO ANTÔNIO DO IÇÁ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11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9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SÃO PAULO DE OLIVENÇA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16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13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275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TABATINGA *12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38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32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63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TONANTINS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4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2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499169"/>
              </p:ext>
            </p:extLst>
          </p:nvPr>
        </p:nvGraphicFramePr>
        <p:xfrm>
          <a:off x="1403648" y="2348880"/>
          <a:ext cx="6480719" cy="33843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823547"/>
                <a:gridCol w="973267"/>
                <a:gridCol w="741537"/>
                <a:gridCol w="942368"/>
              </a:tblGrid>
              <a:tr h="70989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400" u="none" strike="noStrike" dirty="0">
                          <a:effectLst/>
                        </a:rPr>
                        <a:t>Triângulo (14,9)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768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ALVARÃES *16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JAPURÁ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JURUÁ *5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MARAÃ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301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TEFÉ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36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669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UARINI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4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3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0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086893"/>
              </p:ext>
            </p:extLst>
          </p:nvPr>
        </p:nvGraphicFramePr>
        <p:xfrm>
          <a:off x="1259632" y="2262188"/>
          <a:ext cx="5979368" cy="332705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527755"/>
                <a:gridCol w="897975"/>
                <a:gridCol w="684171"/>
                <a:gridCol w="869467"/>
              </a:tblGrid>
              <a:tr h="58393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400" u="none" strike="noStrike" dirty="0">
                          <a:effectLst/>
                        </a:rPr>
                        <a:t> </a:t>
                      </a:r>
                      <a:r>
                        <a:rPr lang="pt-BR" sz="2400" u="none" strike="noStrike" dirty="0" smtClean="0">
                          <a:effectLst/>
                        </a:rPr>
                        <a:t>Rio Negro </a:t>
                      </a:r>
                      <a:r>
                        <a:rPr lang="pt-BR" sz="2400" u="none" strike="noStrike" dirty="0">
                          <a:effectLst/>
                        </a:rPr>
                        <a:t>e Solimões (10,7)</a:t>
                      </a:r>
                      <a:endParaRPr lang="pt-BR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5677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ANAMÃ *14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ANORI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BERURI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7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CAAPIRANGA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COARI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18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CODAJÁS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6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159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MANACAPURU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28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517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NOVO AIRÃO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790312"/>
              </p:ext>
            </p:extLst>
          </p:nvPr>
        </p:nvGraphicFramePr>
        <p:xfrm>
          <a:off x="1187624" y="1900238"/>
          <a:ext cx="6051376" cy="390502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570239"/>
                <a:gridCol w="908789"/>
                <a:gridCol w="692411"/>
                <a:gridCol w="879937"/>
              </a:tblGrid>
              <a:tr h="47444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Manaus entorno e Alto Rio Negro (12,7)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9877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AUTAZES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8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7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 smtClean="0">
                          <a:effectLst/>
                        </a:rPr>
                        <a:t>BARCELOS *1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20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8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CAREIRO CASTANHO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6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CAREIRO DA VÁRZEA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IRANDUBA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9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MANAQUIRI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4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MANAUS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12,80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12,60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/1000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NOVA OLINDA DO NORTE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7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PRESIDENTE FIGUEIREDO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7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RIO PRETO DA </a:t>
                      </a:r>
                      <a:r>
                        <a:rPr lang="pt-BR" sz="1500" u="none" strike="noStrike" dirty="0" smtClean="0">
                          <a:effectLst/>
                        </a:rPr>
                        <a:t>EVA *8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10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330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SANTA ISABEL DO RIO NEGRO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5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4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546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SÃO GABRIEL DA </a:t>
                      </a:r>
                      <a:r>
                        <a:rPr lang="pt-BR" sz="1500" u="none" strike="noStrike" dirty="0" smtClean="0">
                          <a:effectLst/>
                        </a:rPr>
                        <a:t>CACHOEIRA *3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39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32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674664"/>
              </p:ext>
            </p:extLst>
          </p:nvPr>
        </p:nvGraphicFramePr>
        <p:xfrm>
          <a:off x="1492154" y="2420889"/>
          <a:ext cx="5746846" cy="2736303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390570"/>
                <a:gridCol w="863055"/>
                <a:gridCol w="657566"/>
                <a:gridCol w="835655"/>
              </a:tblGrid>
              <a:tr h="50621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Médio Amazonas (8,5)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7871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ITACOATIARA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ITAPIRANGA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SÃO SEBASTIÃO DO UATUMÃ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SILVES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URUCARÁ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4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2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918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URUCURITUBA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1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786218"/>
              </p:ext>
            </p:extLst>
          </p:nvPr>
        </p:nvGraphicFramePr>
        <p:xfrm>
          <a:off x="1518933" y="2348880"/>
          <a:ext cx="5907361" cy="295024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485272"/>
                <a:gridCol w="887161"/>
                <a:gridCol w="675932"/>
                <a:gridCol w="858996"/>
              </a:tblGrid>
              <a:tr h="56126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2200" u="none" strike="noStrike" dirty="0">
                          <a:effectLst/>
                        </a:rPr>
                        <a:t>Baixo Amazonas (15,0)</a:t>
                      </a:r>
                      <a:endParaRPr lang="pt-BR" sz="2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9004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MUNICIPIO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REALIZADO 2016 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META 2017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UNIDADE DE MEDIDA                                                                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 dirty="0">
                          <a:effectLst/>
                        </a:rPr>
                        <a:t>BARREIRINHA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15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13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N.ABSOLUTO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BOA VISTA DO RAMOS</a:t>
                      </a:r>
                      <a:endParaRPr lang="pt-BR" sz="15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00B050"/>
                          </a:solidFill>
                          <a:effectLst/>
                        </a:rPr>
                        <a:t>3</a:t>
                      </a:r>
                      <a:endParaRPr lang="pt-BR" sz="15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00B050"/>
                          </a:solidFill>
                          <a:effectLst/>
                        </a:rPr>
                        <a:t>2</a:t>
                      </a:r>
                      <a:endParaRPr lang="pt-BR" sz="1500" b="1" i="0" u="none" strike="noStrike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00B05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MAUÉS *15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NHAMUNDÁ *10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pt-BR" sz="15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pt-BR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N.ABSOLUTO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5978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500" u="none" strike="noStrike">
                          <a:effectLst/>
                        </a:rPr>
                        <a:t>PARINTINS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>
                          <a:effectLst/>
                        </a:rPr>
                        <a:t>18,80</a:t>
                      </a:r>
                      <a:endParaRPr lang="pt-BR" sz="15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500" u="none" strike="noStrike" dirty="0">
                          <a:effectLst/>
                        </a:rPr>
                        <a:t>14,30</a:t>
                      </a:r>
                      <a:endParaRPr lang="pt-BR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/1000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613</Words>
  <Application>Microsoft Office PowerPoint</Application>
  <PresentationFormat>Apresentação na tela (4:3)</PresentationFormat>
  <Paragraphs>347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Roberto M. Bezerra (SECRETÁRIO)</dc:creator>
  <cp:lastModifiedBy>Naiana Parente</cp:lastModifiedBy>
  <cp:revision>44</cp:revision>
  <dcterms:created xsi:type="dcterms:W3CDTF">2017-04-06T18:39:19Z</dcterms:created>
  <dcterms:modified xsi:type="dcterms:W3CDTF">2017-05-30T12:46:03Z</dcterms:modified>
</cp:coreProperties>
</file>