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8"/>
  </p:notesMasterIdLst>
  <p:sldIdLst>
    <p:sldId id="256" r:id="rId2"/>
    <p:sldId id="297" r:id="rId3"/>
    <p:sldId id="298" r:id="rId4"/>
    <p:sldId id="294" r:id="rId5"/>
    <p:sldId id="289" r:id="rId6"/>
    <p:sldId id="287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034" autoAdjust="0"/>
  </p:normalViewPr>
  <p:slideViewPr>
    <p:cSldViewPr snapToGrid="0">
      <p:cViewPr varScale="1">
        <p:scale>
          <a:sx n="64" d="100"/>
          <a:sy n="64" d="100"/>
        </p:scale>
        <p:origin x="-155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A6A88-1440-450E-BEA9-239BB2897521}" type="datetimeFigureOut">
              <a:rPr lang="pt-BR" smtClean="0"/>
              <a:pPr/>
              <a:t>30/05/2017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C8B1D-9635-4225-A7BF-AE4A7FB952C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400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8B1D-9635-4225-A7BF-AE4A7FB952C7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8B1D-9635-4225-A7BF-AE4A7FB952C7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4067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22540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20556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525415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97890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99429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73201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252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9795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53005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254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A4D7F-4768-48D0-A7E8-5C3EE6E00D7A}" type="datetimeFigureOut">
              <a:rPr lang="pt-BR" smtClean="0"/>
              <a:pPr/>
              <a:t>30/05/2017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B890F-978D-411B-9331-6B26145AE85C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40993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" y="2492896"/>
            <a:ext cx="8595906" cy="1676327"/>
          </a:xfrm>
        </p:spPr>
        <p:txBody>
          <a:bodyPr>
            <a:noAutofit/>
          </a:bodyPr>
          <a:lstStyle/>
          <a:p>
            <a:r>
              <a:rPr lang="pt-BR" sz="4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pt-BR" sz="4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pt-BR" sz="40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6459729" y="5386444"/>
            <a:ext cx="1789743" cy="7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6599154" y="5452243"/>
            <a:ext cx="1789743" cy="7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026" name="Picture 2" descr="https://encrypted-tbn2.gstatic.com/images?q=tbn:ANd9GcSnVkgv8IhNl4R37ioPx-Gf_IWavpJHKyadksUpZrKsNOIromyi1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3510" y="5452243"/>
            <a:ext cx="2010487" cy="126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7846" y="17321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764432" y="1905636"/>
            <a:ext cx="565548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pt-BR" altLang="pt-B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  <a:p>
            <a:pPr lvl="0" algn="ctr"/>
            <a:r>
              <a:rPr lang="pt-BR" sz="2000" dirty="0" smtClean="0"/>
              <a:t>Área Técnica de Saúde da Mulher</a:t>
            </a:r>
            <a:endParaRPr kumimoji="0" lang="pt-BR" altLang="pt-BR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944381" y="2847415"/>
            <a:ext cx="725523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latin typeface="Arial" pitchFamily="34" charset="0"/>
                <a:cs typeface="Arial" pitchFamily="34" charset="0"/>
              </a:rPr>
              <a:t>METAS E INDICADORES</a:t>
            </a:r>
          </a:p>
          <a:p>
            <a:pPr algn="ctr"/>
            <a:endParaRPr lang="pt-BR" sz="36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600" b="1" dirty="0">
                <a:latin typeface="Arial" pitchFamily="34" charset="0"/>
                <a:cs typeface="Arial" pitchFamily="34" charset="0"/>
              </a:rPr>
              <a:t>SISPACTO 2017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7521" y="104933"/>
            <a:ext cx="1004524" cy="7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2"/>
          <p:cNvSpPr/>
          <p:nvPr/>
        </p:nvSpPr>
        <p:spPr>
          <a:xfrm>
            <a:off x="2181070" y="10036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t-BR" altLang="zh-CN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 Secretaria de Estado de Saúde                                         </a:t>
            </a:r>
          </a:p>
          <a:p>
            <a:pPr lvl="0" algn="ctr">
              <a:spcBef>
                <a:spcPct val="0"/>
              </a:spcBef>
            </a:pPr>
            <a:r>
              <a:rPr lang="pt-BR" altLang="pt-BR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Secretário Executivo Adjunto da Atenção Especializada do Interior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425561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527793" y="1823724"/>
            <a:ext cx="80275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 13 - Proporção de parto normal no Sistema Único  de Saúde e na Saúde Suplementar</a:t>
            </a:r>
          </a:p>
          <a:p>
            <a:pPr marL="95250" algn="just" fontAlgn="ctr">
              <a:tabLst>
                <a:tab pos="6100763" algn="l"/>
              </a:tabLst>
            </a:pPr>
            <a:endParaRPr lang="pt-BR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626" y="419726"/>
            <a:ext cx="1004524" cy="7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2275368" y="120147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t-BR" altLang="zh-CN" sz="12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Secretaria de Estado de Saúde                                         </a:t>
            </a:r>
          </a:p>
          <a:p>
            <a:pPr lvl="0" algn="ctr">
              <a:spcBef>
                <a:spcPct val="0"/>
              </a:spcBef>
            </a:pPr>
            <a:r>
              <a:rPr lang="pt-BR" altLang="pt-BR" sz="1200" dirty="0" smtClean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Secretário Executivo Adjunto da Atenção Especializada do Interior</a:t>
            </a:r>
            <a:endParaRPr lang="pt-BR" sz="1200" dirty="0">
              <a:solidFill>
                <a:prstClr val="black"/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6592" y="148856"/>
            <a:ext cx="12541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ângulo 12"/>
          <p:cNvSpPr/>
          <p:nvPr/>
        </p:nvSpPr>
        <p:spPr>
          <a:xfrm>
            <a:off x="2222205" y="27729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925033" y="2881999"/>
            <a:ext cx="7485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Numerador: 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Número de nascidos vivos por parto normal  ocorridos, de mães residentes no mesmo local e ano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839972" y="3519377"/>
            <a:ext cx="6373667" cy="213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999461" y="3520227"/>
            <a:ext cx="6134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Número de nascidos vivos de todos os partos, de mães residentes no mesmo local e ano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378702" y="3329394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cs typeface="Arial" pitchFamily="34" charset="0"/>
              </a:rPr>
              <a:t>X 100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8137307" y="3318763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latin typeface="Arial" pitchFamily="34" charset="0"/>
                <a:cs typeface="Arial" pitchFamily="34" charset="0"/>
              </a:rPr>
              <a:t>= %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6" descr="C:\Users\34346732291\Desktop\timbr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2" y="6443663"/>
            <a:ext cx="9144001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467832" y="2063567"/>
            <a:ext cx="80275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 16 -  </a:t>
            </a:r>
            <a:endParaRPr lang="pt-BR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626" y="419726"/>
            <a:ext cx="1004524" cy="7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2275368" y="120147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t-BR" altLang="zh-CN" sz="1200" dirty="0" smtClean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Secretaria de Estado de Saúde                                         </a:t>
            </a:r>
          </a:p>
          <a:p>
            <a:pPr lvl="0" algn="ctr">
              <a:spcBef>
                <a:spcPct val="0"/>
              </a:spcBef>
            </a:pPr>
            <a:r>
              <a:rPr lang="pt-BR" altLang="pt-BR" sz="1200" dirty="0" smtClean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Secretário Executivo Adjunto da Atenção Especializada do Interior</a:t>
            </a:r>
            <a:endParaRPr lang="pt-BR" sz="1200" dirty="0">
              <a:solidFill>
                <a:prstClr val="black"/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6592" y="148856"/>
            <a:ext cx="12541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tângulo 12"/>
          <p:cNvSpPr/>
          <p:nvPr/>
        </p:nvSpPr>
        <p:spPr>
          <a:xfrm>
            <a:off x="2275368" y="60690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endParaRPr lang="pt-BR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79489" y="2728210"/>
            <a:ext cx="75909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latin typeface="Arial" pitchFamily="34" charset="0"/>
                <a:cs typeface="Arial" pitchFamily="34" charset="0"/>
              </a:rPr>
              <a:t>Número de óbitos maternos ocorridos após o termino da gravidez, referente a causas ligadas ao parto, puerpério e a gravidez, em determinado período e local de residência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6" descr="C:\Users\34346732291\Desktop\timbr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2" y="6443663"/>
            <a:ext cx="9144001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tângulo 20"/>
          <p:cNvSpPr/>
          <p:nvPr/>
        </p:nvSpPr>
        <p:spPr>
          <a:xfrm>
            <a:off x="269822" y="4593265"/>
            <a:ext cx="8874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DADOS: SINASC</a:t>
            </a:r>
          </a:p>
          <a:p>
            <a:r>
              <a:rPr lang="pt-BR" dirty="0" smtClean="0"/>
              <a:t> Unidade de medida : Número de óbitos  </a:t>
            </a:r>
            <a:endParaRPr lang="pt-BR" dirty="0"/>
          </a:p>
        </p:txBody>
      </p:sp>
      <p:sp>
        <p:nvSpPr>
          <p:cNvPr id="22" name="Retângulo 21"/>
          <p:cNvSpPr/>
          <p:nvPr/>
        </p:nvSpPr>
        <p:spPr>
          <a:xfrm>
            <a:off x="-308343" y="4954773"/>
            <a:ext cx="45436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dirty="0" smtClean="0"/>
              <a:t> </a:t>
            </a:r>
            <a:endParaRPr lang="pt-BR" sz="2400" dirty="0"/>
          </a:p>
        </p:txBody>
      </p:sp>
      <p:sp>
        <p:nvSpPr>
          <p:cNvPr id="23" name="Retângulo 22"/>
          <p:cNvSpPr/>
          <p:nvPr/>
        </p:nvSpPr>
        <p:spPr>
          <a:xfrm>
            <a:off x="2158410" y="2021037"/>
            <a:ext cx="71238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b="1" dirty="0" smtClean="0">
                <a:latin typeface="Arial" pitchFamily="34" charset="0"/>
                <a:cs typeface="Arial" pitchFamily="34" charset="0"/>
              </a:rPr>
              <a:t>Número de óbitos maternos em   determinado período e local de residência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289745" y="1916832"/>
            <a:ext cx="72871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000" dirty="0"/>
          </a:p>
          <a:p>
            <a:endParaRPr lang="pt-BR" sz="2000" dirty="0"/>
          </a:p>
        </p:txBody>
      </p:sp>
      <p:pic>
        <p:nvPicPr>
          <p:cNvPr id="7" name="Picture 6" descr="C:\Users\34346732291\Desktop\timbr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2" y="6443663"/>
            <a:ext cx="9144001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69633"/>
            <a:ext cx="438413" cy="441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80013" y="374755"/>
            <a:ext cx="12541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1359969"/>
              </p:ext>
            </p:extLst>
          </p:nvPr>
        </p:nvGraphicFramePr>
        <p:xfrm>
          <a:off x="547141" y="2832618"/>
          <a:ext cx="8147155" cy="295358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38812"/>
                <a:gridCol w="6108343"/>
              </a:tblGrid>
              <a:tr h="58819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 smtClean="0">
                          <a:effectLst/>
                        </a:rPr>
                        <a:t>Nº 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</a:rPr>
                        <a:t>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1826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 smtClean="0">
                          <a:effectLst/>
                        </a:rPr>
                        <a:t>13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u="none" strike="noStrike" dirty="0">
                          <a:effectLst/>
                        </a:rPr>
                        <a:t>Proporção de parto normal no SUS e na saúde suplementar 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1826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 smtClean="0">
                          <a:effectLst/>
                        </a:rPr>
                        <a:t>16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u="none" strike="noStrike" dirty="0">
                          <a:effectLst/>
                        </a:rPr>
                        <a:t>Número de óbitos maternos em determinado período e local de residência 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2450892" y="187425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pt-BR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METAS E INDICADORES SISPACTO 2017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824393" y="1201099"/>
            <a:ext cx="565548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806700" algn="ctr"/>
                <a:tab pos="5611813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06700" algn="ctr"/>
                <a:tab pos="5611813" algn="r"/>
              </a:tabLst>
            </a:pPr>
            <a:endParaRPr kumimoji="0" lang="pt-BR" altLang="pt-B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lvl="0" algn="ctr"/>
            <a:r>
              <a:rPr lang="pt-BR" sz="1600" dirty="0" smtClean="0"/>
              <a:t>Área Técnica de Saúde da Mulher</a:t>
            </a:r>
            <a:endParaRPr kumimoji="0" lang="pt-BR" altLang="pt-BR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626" y="419726"/>
            <a:ext cx="1004524" cy="7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2"/>
          <p:cNvSpPr/>
          <p:nvPr/>
        </p:nvSpPr>
        <p:spPr>
          <a:xfrm>
            <a:off x="2390931" y="2533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t-BR" altLang="zh-CN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 Secretaria de Estado de Saúde                                         </a:t>
            </a:r>
          </a:p>
          <a:p>
            <a:pPr lvl="0" algn="ctr">
              <a:spcBef>
                <a:spcPct val="0"/>
              </a:spcBef>
            </a:pPr>
            <a:r>
              <a:rPr lang="pt-BR" altLang="pt-BR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Secretário Executivo Adjunto da Atenção Especializada do Interior</a:t>
            </a:r>
            <a:endParaRPr lang="pt-B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31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229785" y="1916832"/>
            <a:ext cx="72871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000" dirty="0"/>
          </a:p>
          <a:p>
            <a:endParaRPr lang="pt-BR" sz="2000" dirty="0"/>
          </a:p>
        </p:txBody>
      </p:sp>
      <p:pic>
        <p:nvPicPr>
          <p:cNvPr id="7" name="Picture 6" descr="C:\Users\34346732291\Desktop\timbr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2" y="6443663"/>
            <a:ext cx="9144001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69633"/>
            <a:ext cx="438413" cy="441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5023" y="254833"/>
            <a:ext cx="12541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310475" y="1110225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REGIONAIS  AMAZONAS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294715" y="2136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pt-BR" altLang="zh-CN" dirty="0">
                <a:solidFill>
                  <a:prstClr val="black"/>
                </a:solidFill>
                <a:latin typeface="Arial" charset="0"/>
                <a:cs typeface="Times New Roman" pitchFamily="18" charset="0"/>
              </a:rPr>
              <a:t> Secretaria de Estado de Saúde                                         </a:t>
            </a:r>
          </a:p>
          <a:p>
            <a:pPr lvl="0" algn="ctr">
              <a:spcBef>
                <a:spcPct val="0"/>
              </a:spcBef>
            </a:pPr>
            <a:r>
              <a:rPr lang="pt-BR" altLang="pt-BR" dirty="0">
                <a:solidFill>
                  <a:prstClr val="black"/>
                </a:solidFill>
                <a:latin typeface="Arial" charset="0"/>
                <a:ea typeface="宋体" pitchFamily="2" charset="-122"/>
                <a:cs typeface="Times New Roman" pitchFamily="18" charset="0"/>
              </a:rPr>
              <a:t>Secretário Executivo Adjunto da Atenção Especializada do Interior</a:t>
            </a:r>
            <a:endParaRPr lang="pt-BR" dirty="0">
              <a:solidFill>
                <a:prstClr val="black"/>
              </a:solidFill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5144938"/>
              </p:ext>
            </p:extLst>
          </p:nvPr>
        </p:nvGraphicFramePr>
        <p:xfrm>
          <a:off x="134911" y="2015820"/>
          <a:ext cx="8844197" cy="2985374"/>
        </p:xfrm>
        <a:graphic>
          <a:graphicData uri="http://schemas.openxmlformats.org/drawingml/2006/table">
            <a:tbl>
              <a:tblPr/>
              <a:tblGrid>
                <a:gridCol w="1894058"/>
                <a:gridCol w="722718"/>
                <a:gridCol w="785955"/>
                <a:gridCol w="758854"/>
                <a:gridCol w="770180"/>
                <a:gridCol w="690312"/>
                <a:gridCol w="808705"/>
                <a:gridCol w="719528"/>
                <a:gridCol w="438164"/>
                <a:gridCol w="523970"/>
                <a:gridCol w="731753"/>
              </a:tblGrid>
              <a:tr h="261034">
                <a:tc gridSpan="11">
                  <a:txBody>
                    <a:bodyPr/>
                    <a:lstStyle/>
                    <a:p>
                      <a:pPr algn="ctr" fontAlgn="b"/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70731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Indicador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META ESTADUAL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Alto Solimões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Triângulo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Rio Negro e Solimões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Manaus Entorno e Alto Rio Negro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Médio Amazonas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Baixo Amazonas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Juruá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Purus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Madeira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2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Indicador 13- PROPORÇÃO DE PARTO NORMAL NO SUS E NA SAÚDE SUPLEMENTAR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68,00%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05228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ndicador 16-Número de óbitos maternos em determinado período e local de residência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 casos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420" marR="8420" marT="84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409">
                <a:tc>
                  <a:txBody>
                    <a:bodyPr/>
                    <a:lstStyle/>
                    <a:p>
                      <a:pPr algn="l" fontAlgn="b"/>
                      <a:r>
                        <a:rPr lang="de-D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Manaus 13 =  53       16 = 20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409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de óbitos = 42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420" marR="8420" marT="84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626" y="419726"/>
            <a:ext cx="1004524" cy="764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88088506"/>
              </p:ext>
            </p:extLst>
          </p:nvPr>
        </p:nvGraphicFramePr>
        <p:xfrm>
          <a:off x="462508" y="5921205"/>
          <a:ext cx="2552700" cy="381000"/>
        </p:xfrm>
        <a:graphic>
          <a:graphicData uri="http://schemas.openxmlformats.org/drawingml/2006/table">
            <a:tbl>
              <a:tblPr/>
              <a:tblGrid>
                <a:gridCol w="25527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Fonte: SINASC-AM/NUSI/FVS-AM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Base de dados de 15 de março de 2017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427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51520" y="404664"/>
            <a:ext cx="889248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2"/>
                </a:solidFill>
              </a:rPr>
              <a:t>Coordenação da Área Técnica Saúde  da Mulher </a:t>
            </a:r>
          </a:p>
          <a:p>
            <a:pPr algn="ctr"/>
            <a:endParaRPr lang="pt-BR" sz="2400" b="1" dirty="0" smtClean="0">
              <a:solidFill>
                <a:schemeClr val="tx2"/>
              </a:solidFill>
            </a:endParaRPr>
          </a:p>
          <a:p>
            <a:pPr algn="ctr"/>
            <a:endParaRPr lang="pt-BR" sz="2400" b="1" dirty="0">
              <a:solidFill>
                <a:schemeClr val="tx2"/>
              </a:solidFill>
            </a:endParaRPr>
          </a:p>
          <a:p>
            <a:pPr algn="ctr"/>
            <a:endParaRPr lang="pt-BR" sz="2400" b="1" dirty="0">
              <a:solidFill>
                <a:schemeClr val="tx2"/>
              </a:solidFill>
            </a:endParaRPr>
          </a:p>
          <a:p>
            <a:pPr algn="ctr"/>
            <a:endParaRPr lang="pt-BR" sz="2400" b="1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pt-BR" sz="2400" dirty="0" smtClean="0"/>
              <a:t>Sandra Cavalcante </a:t>
            </a:r>
            <a:r>
              <a:rPr lang="pt-BR" sz="2400" dirty="0"/>
              <a:t>Silva </a:t>
            </a:r>
            <a:r>
              <a:rPr lang="pt-BR" sz="2400" dirty="0" smtClean="0"/>
              <a:t>- Coordenadora</a:t>
            </a:r>
          </a:p>
          <a:p>
            <a:pPr algn="just">
              <a:lnSpc>
                <a:spcPct val="150000"/>
              </a:lnSpc>
            </a:pPr>
            <a:r>
              <a:rPr lang="pt-BR" sz="2400" dirty="0" smtClean="0"/>
              <a:t>Mara Rodrigues da Graça- Assessora Técnica DECAV/GC Rede Cegonha</a:t>
            </a:r>
          </a:p>
          <a:p>
            <a:pPr algn="ctr">
              <a:lnSpc>
                <a:spcPct val="150000"/>
              </a:lnSpc>
            </a:pPr>
            <a:r>
              <a:rPr lang="pt-BR" sz="2400" dirty="0" smtClean="0"/>
              <a:t>Suzana Maria R. da Costa-</a:t>
            </a:r>
            <a:r>
              <a:rPr lang="pt-BR" sz="2400" dirty="0"/>
              <a:t> Assessora Técnica </a:t>
            </a:r>
            <a:endParaRPr lang="pt-BR" sz="2400" dirty="0" smtClean="0"/>
          </a:p>
          <a:p>
            <a:pPr algn="ctr">
              <a:lnSpc>
                <a:spcPct val="150000"/>
              </a:lnSpc>
            </a:pPr>
            <a:r>
              <a:rPr lang="pt-BR" sz="2400" dirty="0" smtClean="0"/>
              <a:t>Vera Lucia Carneiro Lima- Apoio Técnico</a:t>
            </a:r>
          </a:p>
          <a:p>
            <a:pPr algn="ctr">
              <a:lnSpc>
                <a:spcPct val="150000"/>
              </a:lnSpc>
            </a:pPr>
            <a:r>
              <a:rPr lang="pt-BR" sz="2400" dirty="0" smtClean="0"/>
              <a:t>Telefone: 92 – 3643-6160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68173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</TotalTime>
  <Words>387</Words>
  <Application>Microsoft Office PowerPoint</Application>
  <PresentationFormat>Apresentação na tela (4:3)</PresentationFormat>
  <Paragraphs>90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 </vt:lpstr>
      <vt:lpstr>Slide 2</vt:lpstr>
      <vt:lpstr>Slide 3</vt:lpstr>
      <vt:lpstr>Slide 4</vt:lpstr>
      <vt:lpstr>Slide 5</vt:lpstr>
      <vt:lpstr>Slide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ATENÇÃO INTEGRAL PARA MULHERES EM SITUAÇÃOÃO DE VIOLÊNCIA</dc:title>
  <dc:creator>Sandra Cavalcante Silva</dc:creator>
  <cp:lastModifiedBy>HP</cp:lastModifiedBy>
  <cp:revision>155</cp:revision>
  <dcterms:created xsi:type="dcterms:W3CDTF">2014-10-08T16:49:59Z</dcterms:created>
  <dcterms:modified xsi:type="dcterms:W3CDTF">2017-05-30T04:17:41Z</dcterms:modified>
</cp:coreProperties>
</file>