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79" r:id="rId4"/>
    <p:sldId id="280" r:id="rId5"/>
    <p:sldId id="281" r:id="rId6"/>
    <p:sldId id="282" r:id="rId7"/>
    <p:sldId id="263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895" autoAdjust="0"/>
  </p:normalViewPr>
  <p:slideViewPr>
    <p:cSldViewPr>
      <p:cViewPr>
        <p:scale>
          <a:sx n="70" d="100"/>
          <a:sy n="70" d="100"/>
        </p:scale>
        <p:origin x="-138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pPr/>
              <a:t>29/05/2017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560915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pPr/>
              <a:t>29/05/2017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920852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pPr/>
              <a:t>29/05/2017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915286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pPr/>
              <a:t>29/05/2017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506958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pPr/>
              <a:t>29/05/2017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37895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pPr/>
              <a:t>29/05/2017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07640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pPr/>
              <a:t>29/05/2017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457549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pPr/>
              <a:t>29/05/2017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81469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pPr/>
              <a:t>29/05/2017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281683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pPr/>
              <a:t>29/05/2017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30746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pPr/>
              <a:t>29/05/2017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445266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2B830-118A-418F-81D5-FDF338B3410F}" type="datetimeFigureOut">
              <a:rPr lang="pt-BR" smtClean="0"/>
              <a:pPr/>
              <a:t>29/05/2017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69955-3253-4C0B-B2E2-911C7E428DA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83934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mariliamuniz@gmail.com" TargetMode="External"/><Relationship Id="rId2" Type="http://schemas.openxmlformats.org/officeDocument/2006/relationships/hyperlink" Target="mailto:dpcc@fcecon.am.gov.br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mailto:anasselis@g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323529" y="1437158"/>
            <a:ext cx="8568952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latin typeface="Arial" pitchFamily="34" charset="0"/>
                <a:cs typeface="Arial" pitchFamily="34" charset="0"/>
              </a:rPr>
              <a:t>METAS E INDICADORES</a:t>
            </a:r>
          </a:p>
          <a:p>
            <a:pPr algn="ctr"/>
            <a:endParaRPr lang="pt-BR" sz="4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4000" b="1" dirty="0" smtClean="0">
                <a:latin typeface="Arial" pitchFamily="34" charset="0"/>
                <a:cs typeface="Arial" pitchFamily="34" charset="0"/>
              </a:rPr>
              <a:t>SISPACTO 2017</a:t>
            </a:r>
          </a:p>
          <a:p>
            <a:pPr algn="ctr"/>
            <a:endParaRPr lang="pt-BR" sz="4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4000" b="1" dirty="0" smtClean="0">
                <a:latin typeface="Arial" pitchFamily="34" charset="0"/>
                <a:cs typeface="Arial" pitchFamily="34" charset="0"/>
              </a:rPr>
              <a:t>Indicadores </a:t>
            </a:r>
          </a:p>
          <a:p>
            <a:pPr algn="ctr"/>
            <a:r>
              <a:rPr lang="pt-BR" sz="4000" b="1" dirty="0" smtClean="0">
                <a:latin typeface="Arial" pitchFamily="34" charset="0"/>
                <a:cs typeface="Arial" pitchFamily="34" charset="0"/>
              </a:rPr>
              <a:t>Prevenção do Câncer</a:t>
            </a:r>
          </a:p>
          <a:p>
            <a:pPr algn="ctr"/>
            <a:endParaRPr lang="pt-BR" sz="4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4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b="1" dirty="0" smtClean="0">
              <a:latin typeface="Arial" pitchFamily="34" charset="0"/>
              <a:cs typeface="Arial" pitchFamily="34" charset="0"/>
            </a:endParaRPr>
          </a:p>
          <a:p>
            <a:pPr marL="5375275" algn="ctr"/>
            <a:endParaRPr lang="pt-BR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Manaus – Maio 2017</a:t>
            </a:r>
            <a:endParaRPr lang="pt-B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71438"/>
            <a:ext cx="916483" cy="92867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PREVENÇÃO DO CÂNCER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26980679"/>
              </p:ext>
            </p:extLst>
          </p:nvPr>
        </p:nvGraphicFramePr>
        <p:xfrm>
          <a:off x="642910" y="2357430"/>
          <a:ext cx="7877003" cy="275253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148274"/>
                <a:gridCol w="5728729"/>
              </a:tblGrid>
              <a:tr h="7076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Nº Indicador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</a:tr>
              <a:tr h="15113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marL="9525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100763" algn="l"/>
                        </a:tabLst>
                        <a:defRPr/>
                      </a:pPr>
                      <a:r>
                        <a:rPr lang="pt-BR" sz="2000" b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pt-BR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Razão de exames </a:t>
                      </a:r>
                      <a:r>
                        <a:rPr lang="pt-BR" sz="2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citopatológicos</a:t>
                      </a:r>
                      <a:r>
                        <a:rPr lang="pt-BR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do colo do útero em mulheres de 25 a 64 anos na população residente de determinado local e a população da mesma faixa etária. </a:t>
                      </a:r>
                    </a:p>
                  </a:txBody>
                  <a:tcPr marL="3110" marR="3110" marT="3110" marB="0" anchor="ctr"/>
                </a:tc>
              </a:tr>
              <a:tr h="15800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marL="9525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100763" algn="l"/>
                        </a:tabLst>
                        <a:defRPr/>
                      </a:pPr>
                      <a:r>
                        <a:rPr lang="pt-BR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Razão de exames de mamografia de rastreamento realizados em mulheres de 50 a 69 anos na população residente de determinado local e população da mesma faixa etária. </a:t>
                      </a:r>
                    </a:p>
                  </a:txBody>
                  <a:tcPr marL="3110" marR="3110" marT="3110" marB="0" anchor="ctr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71438"/>
            <a:ext cx="916483" cy="92867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1399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PREVENÇÃO DO CÂNCER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71438"/>
            <a:ext cx="916483" cy="92867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214282" y="1214422"/>
            <a:ext cx="8929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>
                <a:solidFill>
                  <a:schemeClr val="dk1"/>
                </a:solidFill>
              </a:rPr>
              <a:t>Indicador 11 - Razão de exames </a:t>
            </a:r>
            <a:r>
              <a:rPr lang="pt-BR" b="1" dirty="0" err="1" smtClean="0">
                <a:solidFill>
                  <a:schemeClr val="dk1"/>
                </a:solidFill>
              </a:rPr>
              <a:t>citopatológicos</a:t>
            </a:r>
            <a:r>
              <a:rPr lang="pt-BR" b="1" dirty="0" smtClean="0">
                <a:solidFill>
                  <a:schemeClr val="dk1"/>
                </a:solidFill>
              </a:rPr>
              <a:t> do colo do útero em mulheres de 25 a 64 anos na população residente de determinado local e a população da mesma faixa etária. </a:t>
            </a:r>
            <a:endParaRPr lang="pt-BR" b="1" dirty="0"/>
          </a:p>
        </p:txBody>
      </p:sp>
      <p:sp>
        <p:nvSpPr>
          <p:cNvPr id="10" name="Retângulo 9"/>
          <p:cNvSpPr/>
          <p:nvPr/>
        </p:nvSpPr>
        <p:spPr>
          <a:xfrm>
            <a:off x="142844" y="1928802"/>
            <a:ext cx="63579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 smtClean="0"/>
              <a:t>Numerador: </a:t>
            </a:r>
            <a:r>
              <a:rPr lang="pt-BR" dirty="0" smtClean="0"/>
              <a:t>Soma da </a:t>
            </a:r>
            <a:r>
              <a:rPr lang="pt-BR" dirty="0" err="1" smtClean="0"/>
              <a:t>frequencia</a:t>
            </a:r>
            <a:r>
              <a:rPr lang="pt-BR" dirty="0" smtClean="0"/>
              <a:t> do número de exames </a:t>
            </a:r>
            <a:r>
              <a:rPr lang="pt-BR" dirty="0" err="1" smtClean="0"/>
              <a:t>citopatológicos</a:t>
            </a:r>
            <a:r>
              <a:rPr lang="pt-BR" dirty="0" smtClean="0"/>
              <a:t> do colo do útero (</a:t>
            </a:r>
            <a:r>
              <a:rPr lang="pt-BR" b="1" dirty="0" smtClean="0">
                <a:solidFill>
                  <a:srgbClr val="FF0000"/>
                </a:solidFill>
              </a:rPr>
              <a:t>procedimentos 02.03.01.001-9 </a:t>
            </a:r>
            <a:r>
              <a:rPr lang="pt-BR" dirty="0" smtClean="0"/>
              <a:t>- Exame </a:t>
            </a:r>
            <a:r>
              <a:rPr lang="pt-BR" dirty="0" err="1" smtClean="0"/>
              <a:t>citopatológico</a:t>
            </a:r>
            <a:r>
              <a:rPr lang="pt-BR" dirty="0" smtClean="0"/>
              <a:t> </a:t>
            </a:r>
            <a:r>
              <a:rPr lang="pt-BR" dirty="0" err="1" smtClean="0"/>
              <a:t>cervico-vaginal</a:t>
            </a:r>
            <a:r>
              <a:rPr lang="pt-BR" dirty="0" smtClean="0"/>
              <a:t>/microflora e</a:t>
            </a:r>
            <a:r>
              <a:rPr lang="pt-BR" b="1" dirty="0" smtClean="0"/>
              <a:t> </a:t>
            </a:r>
            <a:r>
              <a:rPr lang="pt-BR" b="1" dirty="0" smtClean="0">
                <a:solidFill>
                  <a:srgbClr val="FF0000"/>
                </a:solidFill>
              </a:rPr>
              <a:t>02.03.01.008-6</a:t>
            </a:r>
            <a:r>
              <a:rPr lang="pt-BR" b="1" dirty="0" smtClean="0"/>
              <a:t> </a:t>
            </a:r>
            <a:r>
              <a:rPr lang="pt-BR" dirty="0" smtClean="0"/>
              <a:t>Exame </a:t>
            </a:r>
            <a:r>
              <a:rPr lang="pt-BR" dirty="0" err="1" smtClean="0"/>
              <a:t>citopatológico</a:t>
            </a:r>
            <a:r>
              <a:rPr lang="pt-BR" dirty="0" smtClean="0"/>
              <a:t> </a:t>
            </a:r>
            <a:r>
              <a:rPr lang="pt-BR" dirty="0" err="1" smtClean="0"/>
              <a:t>cervico</a:t>
            </a:r>
            <a:r>
              <a:rPr lang="pt-BR" dirty="0" smtClean="0"/>
              <a:t> vaginal/microflora-rastreamento) realizados em mulheres na faixa etária de 25 a 64 anos, por município de residência e ano de atendimento 	</a:t>
            </a:r>
          </a:p>
        </p:txBody>
      </p:sp>
      <p:cxnSp>
        <p:nvCxnSpPr>
          <p:cNvPr id="12" name="Conector reto 11"/>
          <p:cNvCxnSpPr/>
          <p:nvPr/>
        </p:nvCxnSpPr>
        <p:spPr>
          <a:xfrm>
            <a:off x="214282" y="3929066"/>
            <a:ext cx="6072230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ângulo 12"/>
          <p:cNvSpPr/>
          <p:nvPr/>
        </p:nvSpPr>
        <p:spPr>
          <a:xfrm>
            <a:off x="214282" y="3929066"/>
            <a:ext cx="49291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Denominador:</a:t>
            </a:r>
            <a:r>
              <a:rPr lang="pt-BR" dirty="0" smtClean="0"/>
              <a:t> População feminina na faixa etária de 25 a 64 anos, no mesmo local e ano / 3 	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214282" y="4643447"/>
            <a:ext cx="892971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Dados Disponível </a:t>
            </a:r>
            <a:r>
              <a:rPr lang="pt-BR" sz="2400" dirty="0" smtClean="0"/>
              <a:t>                Sistema de Informação Ambulatorial </a:t>
            </a:r>
            <a:r>
              <a:rPr lang="pt-BR" sz="2800" b="1" dirty="0" smtClean="0">
                <a:solidFill>
                  <a:srgbClr val="FF0000"/>
                </a:solidFill>
              </a:rPr>
              <a:t>(SIA) </a:t>
            </a:r>
            <a:r>
              <a:rPr lang="pt-BR" sz="2400" dirty="0" smtClean="0"/>
              <a:t>	</a:t>
            </a:r>
          </a:p>
          <a:p>
            <a:endParaRPr lang="pt-BR" sz="2400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214282" y="5286388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Qual período (ano) utilizar?                   </a:t>
            </a:r>
            <a:r>
              <a:rPr lang="pt-BR" sz="3200" b="1" dirty="0" smtClean="0">
                <a:solidFill>
                  <a:srgbClr val="FF0000"/>
                </a:solidFill>
              </a:rPr>
              <a:t>2015</a:t>
            </a:r>
            <a:r>
              <a:rPr lang="pt-BR" sz="2400" b="1" dirty="0" smtClean="0"/>
              <a:t> </a:t>
            </a:r>
            <a:endParaRPr lang="pt-BR" sz="2400" dirty="0" smtClean="0"/>
          </a:p>
          <a:p>
            <a:endParaRPr lang="pt-BR" sz="24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6643702" y="3630043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FF0000"/>
                </a:solidFill>
              </a:rPr>
              <a:t>= Razão</a:t>
            </a:r>
            <a:endParaRPr lang="pt-BR" sz="3200" b="1" dirty="0">
              <a:solidFill>
                <a:srgbClr val="FF0000"/>
              </a:solidFill>
            </a:endParaRPr>
          </a:p>
        </p:txBody>
      </p:sp>
      <p:sp>
        <p:nvSpPr>
          <p:cNvPr id="19" name="Seta para a direita 18"/>
          <p:cNvSpPr/>
          <p:nvPr/>
        </p:nvSpPr>
        <p:spPr>
          <a:xfrm>
            <a:off x="2571736" y="4714884"/>
            <a:ext cx="928694" cy="42862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a direita 19"/>
          <p:cNvSpPr/>
          <p:nvPr/>
        </p:nvSpPr>
        <p:spPr>
          <a:xfrm>
            <a:off x="3929058" y="5429264"/>
            <a:ext cx="928694" cy="42862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de cantos arredondados 20"/>
          <p:cNvSpPr/>
          <p:nvPr/>
        </p:nvSpPr>
        <p:spPr>
          <a:xfrm>
            <a:off x="785786" y="6000768"/>
            <a:ext cx="7643866" cy="64294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Para 2017 -  optou-se por pactuar o Resultado alcançado em 2016 – 0,50</a:t>
            </a:r>
            <a:endParaRPr lang="pt-B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399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PREVENÇÃO DO CÂNCER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71438"/>
            <a:ext cx="916483" cy="92867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00240"/>
            <a:ext cx="8985679" cy="401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tângulo 8"/>
          <p:cNvSpPr/>
          <p:nvPr/>
        </p:nvSpPr>
        <p:spPr>
          <a:xfrm>
            <a:off x="642910" y="1214422"/>
            <a:ext cx="7429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3">
                    <a:lumMod val="50000"/>
                  </a:schemeClr>
                </a:solidFill>
              </a:rPr>
              <a:t>Indicador 11 - Razão de exames </a:t>
            </a:r>
            <a:r>
              <a:rPr lang="pt-BR" sz="2000" b="1" dirty="0" err="1" smtClean="0">
                <a:solidFill>
                  <a:schemeClr val="accent3">
                    <a:lumMod val="50000"/>
                  </a:schemeClr>
                </a:solidFill>
              </a:rPr>
              <a:t>citopatológicos</a:t>
            </a:r>
            <a:r>
              <a:rPr lang="pt-BR" sz="2000" b="1" dirty="0" smtClean="0">
                <a:solidFill>
                  <a:schemeClr val="accent3">
                    <a:lumMod val="50000"/>
                  </a:schemeClr>
                </a:solidFill>
              </a:rPr>
              <a:t> do colo do útero </a:t>
            </a:r>
            <a:endParaRPr lang="pt-BR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399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PREVENÇÃO DO CÂNCER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71438"/>
            <a:ext cx="916483" cy="92867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142844" y="1228539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 smtClean="0">
                <a:solidFill>
                  <a:schemeClr val="dk1"/>
                </a:solidFill>
              </a:rPr>
              <a:t>Indicador </a:t>
            </a:r>
            <a:r>
              <a:rPr lang="pt-BR" b="1" dirty="0" smtClean="0">
                <a:solidFill>
                  <a:schemeClr val="dk1"/>
                </a:solidFill>
              </a:rPr>
              <a:t>12 - </a:t>
            </a:r>
            <a:r>
              <a:rPr lang="pt-BR" b="1" dirty="0" smtClean="0"/>
              <a:t>Razão de exames de mamografia de rastreamento realizados em mulheres de 50 a 69 anos na população residente de determinado local e população da mesma faixa etária. 	</a:t>
            </a:r>
          </a:p>
          <a:p>
            <a:endParaRPr lang="pt-BR" b="1" dirty="0"/>
          </a:p>
        </p:txBody>
      </p:sp>
      <p:sp>
        <p:nvSpPr>
          <p:cNvPr id="10" name="Retângulo 9"/>
          <p:cNvSpPr/>
          <p:nvPr/>
        </p:nvSpPr>
        <p:spPr>
          <a:xfrm>
            <a:off x="142844" y="2165986"/>
            <a:ext cx="61436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 smtClean="0"/>
              <a:t>Numerador: </a:t>
            </a:r>
            <a:r>
              <a:rPr lang="pt-BR" dirty="0" smtClean="0"/>
              <a:t>Soma da </a:t>
            </a:r>
            <a:r>
              <a:rPr lang="pt-BR" dirty="0" err="1" smtClean="0"/>
              <a:t>frequência</a:t>
            </a:r>
            <a:r>
              <a:rPr lang="pt-BR" dirty="0" smtClean="0"/>
              <a:t> do número de mamografias (</a:t>
            </a:r>
            <a:r>
              <a:rPr lang="pt-BR" b="1" dirty="0" smtClean="0">
                <a:solidFill>
                  <a:srgbClr val="FF0000"/>
                </a:solidFill>
              </a:rPr>
              <a:t>procedimento 0204030188 </a:t>
            </a:r>
            <a:r>
              <a:rPr lang="pt-BR" dirty="0" smtClean="0"/>
              <a:t>- Mamografia Bilateral para Rastreamento) realizadas em mulheres residentes na faixa etária de 50 a 69 anos por ano de atendimento 	</a:t>
            </a:r>
          </a:p>
          <a:p>
            <a:pPr algn="just"/>
            <a:endParaRPr lang="pt-BR" dirty="0" smtClean="0"/>
          </a:p>
        </p:txBody>
      </p:sp>
      <p:cxnSp>
        <p:nvCxnSpPr>
          <p:cNvPr id="12" name="Conector reto 11"/>
          <p:cNvCxnSpPr/>
          <p:nvPr/>
        </p:nvCxnSpPr>
        <p:spPr>
          <a:xfrm>
            <a:off x="214282" y="3355974"/>
            <a:ext cx="6072230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ângulo 12"/>
          <p:cNvSpPr/>
          <p:nvPr/>
        </p:nvSpPr>
        <p:spPr>
          <a:xfrm>
            <a:off x="214282" y="3354173"/>
            <a:ext cx="49291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Denominador:</a:t>
            </a:r>
            <a:r>
              <a:rPr lang="pt-BR" dirty="0" smtClean="0"/>
              <a:t> População feminina na faixa etária de 50 a 59 anos, no mesmo local e ano / 2 	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214282" y="4024504"/>
            <a:ext cx="892971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Dados Disponível </a:t>
            </a:r>
            <a:r>
              <a:rPr lang="pt-BR" sz="2400" dirty="0" smtClean="0"/>
              <a:t>                Sistema de Informação Ambulatorial </a:t>
            </a:r>
            <a:r>
              <a:rPr lang="pt-BR" sz="2800" b="1" dirty="0" smtClean="0">
                <a:solidFill>
                  <a:srgbClr val="FF0000"/>
                </a:solidFill>
              </a:rPr>
              <a:t>(SIA) </a:t>
            </a:r>
            <a:r>
              <a:rPr lang="pt-BR" sz="2400" dirty="0" smtClean="0"/>
              <a:t>	</a:t>
            </a:r>
          </a:p>
          <a:p>
            <a:endParaRPr lang="pt-BR" sz="2400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214282" y="4475157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Qual período (ano) utilizar?                   </a:t>
            </a:r>
            <a:r>
              <a:rPr lang="pt-BR" sz="3200" b="1" dirty="0" smtClean="0">
                <a:solidFill>
                  <a:srgbClr val="FF0000"/>
                </a:solidFill>
              </a:rPr>
              <a:t>2015</a:t>
            </a:r>
            <a:r>
              <a:rPr lang="pt-BR" sz="2400" b="1" dirty="0" smtClean="0"/>
              <a:t> </a:t>
            </a:r>
            <a:endParaRPr lang="pt-BR" sz="2400" dirty="0" smtClean="0"/>
          </a:p>
          <a:p>
            <a:endParaRPr lang="pt-BR" sz="24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6500826" y="3058539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>
                <a:solidFill>
                  <a:srgbClr val="FF0000"/>
                </a:solidFill>
              </a:rPr>
              <a:t>= Razão</a:t>
            </a:r>
            <a:endParaRPr lang="pt-BR" sz="3200" b="1" dirty="0">
              <a:solidFill>
                <a:srgbClr val="FF0000"/>
              </a:solidFill>
            </a:endParaRPr>
          </a:p>
        </p:txBody>
      </p:sp>
      <p:sp>
        <p:nvSpPr>
          <p:cNvPr id="19" name="Seta para a direita 18"/>
          <p:cNvSpPr/>
          <p:nvPr/>
        </p:nvSpPr>
        <p:spPr>
          <a:xfrm>
            <a:off x="2571736" y="4071942"/>
            <a:ext cx="928694" cy="42862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a direita 19"/>
          <p:cNvSpPr/>
          <p:nvPr/>
        </p:nvSpPr>
        <p:spPr>
          <a:xfrm>
            <a:off x="3929058" y="4572008"/>
            <a:ext cx="928694" cy="42862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de cantos arredondados 20"/>
          <p:cNvSpPr/>
          <p:nvPr/>
        </p:nvSpPr>
        <p:spPr>
          <a:xfrm>
            <a:off x="785786" y="5857892"/>
            <a:ext cx="7643866" cy="64294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Para 2017 -  optou-se por pactuar 0,27</a:t>
            </a:r>
            <a:endParaRPr lang="pt-B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399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PREVENÇÃO DO CÂNCER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71438"/>
            <a:ext cx="916483" cy="92867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642910" y="1214422"/>
            <a:ext cx="7429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accent3">
                    <a:lumMod val="50000"/>
                  </a:schemeClr>
                </a:solidFill>
              </a:rPr>
              <a:t>Indicador 12 - Razão de Mamografias </a:t>
            </a:r>
            <a:endParaRPr lang="pt-BR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4" y="2000240"/>
            <a:ext cx="8715404" cy="3933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11399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357158" y="2826127"/>
            <a:ext cx="835292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SECRETARIA DE ESTADO DE SAÚDE DO AMAZONAS</a:t>
            </a: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Fundação Centro de Controle do Câncer do Estado do Amazonas</a:t>
            </a: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Departamento de Prevenção e Controle do Câncer</a:t>
            </a:r>
          </a:p>
          <a:p>
            <a:pPr algn="ctr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600" b="1" i="1" dirty="0" smtClean="0">
                <a:latin typeface="Arial" pitchFamily="34" charset="0"/>
                <a:cs typeface="Arial" pitchFamily="34" charset="0"/>
              </a:rPr>
              <a:t>Departamento de Prevenção: </a:t>
            </a:r>
            <a:r>
              <a:rPr lang="pt-BR" sz="1600" b="1" i="1" dirty="0" smtClean="0">
                <a:latin typeface="Arial" pitchFamily="34" charset="0"/>
                <a:cs typeface="Arial" pitchFamily="34" charset="0"/>
                <a:hlinkClick r:id="rId2"/>
              </a:rPr>
              <a:t>dpcc@fcecon.am.gov.br</a:t>
            </a:r>
            <a:endParaRPr lang="pt-BR" sz="16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600" i="1" dirty="0" smtClean="0">
                <a:latin typeface="Arial" pitchFamily="34" charset="0"/>
                <a:cs typeface="Arial" pitchFamily="34" charset="0"/>
              </a:rPr>
              <a:t>Marília Muniz</a:t>
            </a:r>
          </a:p>
          <a:p>
            <a:pPr algn="ctr"/>
            <a:r>
              <a:rPr lang="pt-BR" sz="1600" i="1" dirty="0" smtClean="0">
                <a:latin typeface="Arial" pitchFamily="34" charset="0"/>
                <a:cs typeface="Arial" pitchFamily="34" charset="0"/>
                <a:hlinkClick r:id="rId3"/>
              </a:rPr>
              <a:t>mariliamuniz@gmail.com</a:t>
            </a:r>
            <a:endParaRPr lang="pt-BR" sz="16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600" i="1" dirty="0" err="1" smtClean="0">
                <a:latin typeface="Arial" pitchFamily="34" charset="0"/>
                <a:cs typeface="Arial" pitchFamily="34" charset="0"/>
              </a:rPr>
              <a:t>Anasselis</a:t>
            </a:r>
            <a:r>
              <a:rPr lang="pt-BR" sz="1600" i="1" dirty="0" smtClean="0">
                <a:latin typeface="Arial" pitchFamily="34" charset="0"/>
                <a:cs typeface="Arial" pitchFamily="34" charset="0"/>
              </a:rPr>
              <a:t> Lima</a:t>
            </a:r>
          </a:p>
          <a:p>
            <a:pPr algn="ctr"/>
            <a:r>
              <a:rPr lang="pt-BR" sz="1600" i="1" dirty="0" smtClean="0">
                <a:latin typeface="Arial" pitchFamily="34" charset="0"/>
                <a:cs typeface="Arial" pitchFamily="34" charset="0"/>
                <a:hlinkClick r:id="rId4"/>
              </a:rPr>
              <a:t>anasselis@gmail.com</a:t>
            </a:r>
            <a:endParaRPr lang="pt-BR" sz="16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200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600" i="1" dirty="0" smtClean="0">
                <a:latin typeface="Arial" pitchFamily="34" charset="0"/>
                <a:cs typeface="Arial" pitchFamily="34" charset="0"/>
              </a:rPr>
              <a:t>Fones: 92-3655-4603</a:t>
            </a:r>
          </a:p>
          <a:p>
            <a:pPr algn="ctr"/>
            <a:r>
              <a:rPr lang="pt-BR" sz="1600" i="1" dirty="0" smtClean="0">
                <a:latin typeface="Arial" pitchFamily="34" charset="0"/>
                <a:cs typeface="Arial" pitchFamily="34" charset="0"/>
              </a:rPr>
              <a:t>         92-3655-4604</a:t>
            </a: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428604"/>
            <a:ext cx="2214578" cy="224402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3083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</TotalTime>
  <Words>387</Words>
  <Application>Microsoft Office PowerPoint</Application>
  <PresentationFormat>Apresentação na tela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Roberto M. Bezerra (SECRETÁRIO)</dc:creator>
  <cp:lastModifiedBy>dpcc07</cp:lastModifiedBy>
  <cp:revision>52</cp:revision>
  <dcterms:created xsi:type="dcterms:W3CDTF">2017-04-06T18:39:19Z</dcterms:created>
  <dcterms:modified xsi:type="dcterms:W3CDTF">2017-05-29T21:18:19Z</dcterms:modified>
</cp:coreProperties>
</file>