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62" r:id="rId4"/>
    <p:sldId id="263" r:id="rId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EF083-968F-42FF-A7B2-AF5CBC8557F7}" type="datetimeFigureOut">
              <a:rPr lang="pt-BR" smtClean="0"/>
              <a:t>30/05/2017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72E1D-DC48-45EB-AE01-41C018865125}" type="slidenum">
              <a:rPr lang="pt-BR" smtClean="0"/>
              <a:t>‹nº›</a:t>
            </a:fld>
            <a:endParaRPr lang="pt-B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EF083-968F-42FF-A7B2-AF5CBC8557F7}" type="datetimeFigureOut">
              <a:rPr lang="pt-BR" smtClean="0"/>
              <a:t>30/05/2017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72E1D-DC48-45EB-AE01-41C01886512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EF083-968F-42FF-A7B2-AF5CBC8557F7}" type="datetimeFigureOut">
              <a:rPr lang="pt-BR" smtClean="0"/>
              <a:t>30/05/2017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72E1D-DC48-45EB-AE01-41C01886512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EF083-968F-42FF-A7B2-AF5CBC8557F7}" type="datetimeFigureOut">
              <a:rPr lang="pt-BR" smtClean="0"/>
              <a:t>30/05/2017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72E1D-DC48-45EB-AE01-41C018865125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EF083-968F-42FF-A7B2-AF5CBC8557F7}" type="datetimeFigureOut">
              <a:rPr lang="pt-BR" smtClean="0"/>
              <a:t>30/05/2017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72E1D-DC48-45EB-AE01-41C01886512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EF083-968F-42FF-A7B2-AF5CBC8557F7}" type="datetimeFigureOut">
              <a:rPr lang="pt-BR" smtClean="0"/>
              <a:t>30/05/2017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72E1D-DC48-45EB-AE01-41C018865125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EF083-968F-42FF-A7B2-AF5CBC8557F7}" type="datetimeFigureOut">
              <a:rPr lang="pt-BR" smtClean="0"/>
              <a:t>30/05/2017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72E1D-DC48-45EB-AE01-41C018865125}" type="slidenum">
              <a:rPr lang="pt-BR" smtClean="0"/>
              <a:t>‹nº›</a:t>
            </a:fld>
            <a:endParaRPr lang="pt-BR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EF083-968F-42FF-A7B2-AF5CBC8557F7}" type="datetimeFigureOut">
              <a:rPr lang="pt-BR" smtClean="0"/>
              <a:t>30/05/2017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72E1D-DC48-45EB-AE01-41C01886512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EF083-968F-42FF-A7B2-AF5CBC8557F7}" type="datetimeFigureOut">
              <a:rPr lang="pt-BR" smtClean="0"/>
              <a:t>30/05/2017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72E1D-DC48-45EB-AE01-41C01886512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EF083-968F-42FF-A7B2-AF5CBC8557F7}" type="datetimeFigureOut">
              <a:rPr lang="pt-BR" smtClean="0"/>
              <a:t>30/05/2017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72E1D-DC48-45EB-AE01-41C01886512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EF083-968F-42FF-A7B2-AF5CBC8557F7}" type="datetimeFigureOut">
              <a:rPr lang="pt-BR" smtClean="0"/>
              <a:t>30/05/2017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72E1D-DC48-45EB-AE01-41C018865125}" type="slidenum">
              <a:rPr lang="pt-BR" smtClean="0"/>
              <a:t>‹nº›</a:t>
            </a:fld>
            <a:endParaRPr lang="pt-B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CCEF083-968F-42FF-A7B2-AF5CBC8557F7}" type="datetimeFigureOut">
              <a:rPr lang="pt-BR" smtClean="0"/>
              <a:t>30/05/2017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0B72E1D-DC48-45EB-AE01-41C018865125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4872"/>
            <a:ext cx="696966" cy="1008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tângulo 3"/>
          <p:cNvSpPr/>
          <p:nvPr/>
        </p:nvSpPr>
        <p:spPr>
          <a:xfrm>
            <a:off x="1154254" y="5157192"/>
            <a:ext cx="691276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pt-BR" sz="2000" b="1" cap="all" spc="0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Gerência da Rede de atenção psicossocial - </a:t>
            </a:r>
            <a:r>
              <a:rPr lang="pt-BR" sz="2000" b="1" cap="all" spc="0" dirty="0" err="1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graps</a:t>
            </a:r>
            <a:r>
              <a:rPr lang="pt-BR" sz="2000" b="1" cap="all" spc="0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endParaRPr lang="pt-BR" sz="2000" b="1" cap="all" spc="0" dirty="0">
              <a:ln/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6492" y="138867"/>
            <a:ext cx="1208344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aixaDeTexto 10"/>
          <p:cNvSpPr txBox="1"/>
          <p:nvPr/>
        </p:nvSpPr>
        <p:spPr>
          <a:xfrm>
            <a:off x="1763688" y="309595"/>
            <a:ext cx="56939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 smtClean="0"/>
              <a:t>Secretaria de Estado de Saúde </a:t>
            </a:r>
          </a:p>
          <a:p>
            <a:pPr algn="ctr"/>
            <a:r>
              <a:rPr lang="pt-BR" sz="1400" b="1" dirty="0" smtClean="0"/>
              <a:t>Secretaria</a:t>
            </a:r>
            <a:r>
              <a:rPr lang="en-US" sz="1400" b="1" dirty="0" smtClean="0"/>
              <a:t> </a:t>
            </a:r>
            <a:r>
              <a:rPr lang="pt-BR" sz="1400" b="1" dirty="0" smtClean="0"/>
              <a:t>Executiva</a:t>
            </a:r>
            <a:r>
              <a:rPr lang="en-US" sz="1400" b="1" dirty="0" smtClean="0"/>
              <a:t> </a:t>
            </a:r>
            <a:r>
              <a:rPr lang="pt-BR" sz="1400" b="1" dirty="0" smtClean="0"/>
              <a:t>Adjunta</a:t>
            </a:r>
            <a:r>
              <a:rPr lang="en-US" sz="1400" b="1" dirty="0" smtClean="0"/>
              <a:t> da Atenção </a:t>
            </a:r>
            <a:r>
              <a:rPr lang="pt-BR" sz="1400" b="1" dirty="0" smtClean="0"/>
              <a:t>Especializada</a:t>
            </a:r>
            <a:r>
              <a:rPr lang="en-US" sz="1400" b="1" dirty="0" smtClean="0"/>
              <a:t> da Capital</a:t>
            </a:r>
          </a:p>
          <a:p>
            <a:pPr algn="ctr"/>
            <a:r>
              <a:rPr lang="pt-BR" sz="1400" b="1" dirty="0" smtClean="0"/>
              <a:t>Secretaria</a:t>
            </a:r>
            <a:r>
              <a:rPr lang="en-US" sz="1400" b="1" dirty="0" smtClean="0"/>
              <a:t> </a:t>
            </a:r>
            <a:r>
              <a:rPr lang="pt-BR" sz="1400" b="1" dirty="0" smtClean="0"/>
              <a:t>Executiva</a:t>
            </a:r>
            <a:r>
              <a:rPr lang="en-US" sz="1400" b="1" dirty="0" smtClean="0"/>
              <a:t> </a:t>
            </a:r>
            <a:r>
              <a:rPr lang="pt-BR" sz="1400" b="1" dirty="0" smtClean="0"/>
              <a:t>Adjunta</a:t>
            </a:r>
            <a:r>
              <a:rPr lang="en-US" sz="1400" b="1" dirty="0" smtClean="0"/>
              <a:t> do Interior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1763687" y="2416532"/>
            <a:ext cx="56939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SISPACTO – 2017</a:t>
            </a:r>
          </a:p>
          <a:p>
            <a:pPr algn="ctr"/>
            <a:r>
              <a:rPr lang="pt-BR" sz="32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Indicador 21</a:t>
            </a:r>
          </a:p>
          <a:p>
            <a:pPr algn="ctr"/>
            <a:r>
              <a:rPr lang="pt-BR" sz="32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SAÚDE MENTAL</a:t>
            </a:r>
            <a:endParaRPr lang="pt-BR" sz="3200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24113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4872"/>
            <a:ext cx="696966" cy="1008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tângulo 3"/>
          <p:cNvSpPr/>
          <p:nvPr/>
        </p:nvSpPr>
        <p:spPr>
          <a:xfrm>
            <a:off x="969513" y="6335178"/>
            <a:ext cx="6912768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pt-BR" b="1" cap="all" spc="0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Gerência da Rede de atenção psicossocial - </a:t>
            </a:r>
            <a:r>
              <a:rPr lang="pt-BR" b="1" cap="all" spc="0" dirty="0" err="1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graps</a:t>
            </a:r>
            <a:r>
              <a:rPr lang="pt-BR" b="1" cap="all" spc="0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endParaRPr lang="pt-BR" b="1" cap="all" spc="0" dirty="0">
              <a:ln/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6492" y="138867"/>
            <a:ext cx="1208344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aixaDeTexto 10"/>
          <p:cNvSpPr txBox="1"/>
          <p:nvPr/>
        </p:nvSpPr>
        <p:spPr>
          <a:xfrm>
            <a:off x="1763687" y="174872"/>
            <a:ext cx="56939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 smtClean="0"/>
              <a:t>Secretaria de Estado de Saúde </a:t>
            </a:r>
          </a:p>
          <a:p>
            <a:pPr algn="ctr"/>
            <a:r>
              <a:rPr lang="pt-BR" sz="1400" b="1" dirty="0" smtClean="0"/>
              <a:t>Secretaria</a:t>
            </a:r>
            <a:r>
              <a:rPr lang="en-US" sz="1400" b="1" dirty="0" smtClean="0"/>
              <a:t> </a:t>
            </a:r>
            <a:r>
              <a:rPr lang="pt-BR" sz="1400" b="1" dirty="0" smtClean="0"/>
              <a:t>Executiva</a:t>
            </a:r>
            <a:r>
              <a:rPr lang="en-US" sz="1400" b="1" dirty="0" smtClean="0"/>
              <a:t> </a:t>
            </a:r>
            <a:r>
              <a:rPr lang="pt-BR" sz="1400" b="1" dirty="0" smtClean="0"/>
              <a:t>Adjunta</a:t>
            </a:r>
            <a:r>
              <a:rPr lang="en-US" sz="1400" b="1" dirty="0" smtClean="0"/>
              <a:t> da Atenção </a:t>
            </a:r>
            <a:r>
              <a:rPr lang="pt-BR" sz="1400" b="1" dirty="0" smtClean="0"/>
              <a:t>Especializada</a:t>
            </a:r>
            <a:r>
              <a:rPr lang="en-US" sz="1400" b="1" dirty="0" smtClean="0"/>
              <a:t> da Capital</a:t>
            </a:r>
          </a:p>
          <a:p>
            <a:pPr algn="ctr"/>
            <a:r>
              <a:rPr lang="pt-BR" sz="1400" b="1" dirty="0" smtClean="0"/>
              <a:t>Secretaria</a:t>
            </a:r>
            <a:r>
              <a:rPr lang="en-US" sz="1400" b="1" dirty="0" smtClean="0"/>
              <a:t> </a:t>
            </a:r>
            <a:r>
              <a:rPr lang="pt-BR" sz="1400" b="1" dirty="0" smtClean="0"/>
              <a:t>Executiva</a:t>
            </a:r>
            <a:r>
              <a:rPr lang="en-US" sz="1400" b="1" dirty="0" smtClean="0"/>
              <a:t> </a:t>
            </a:r>
            <a:r>
              <a:rPr lang="pt-BR" sz="1400" b="1" dirty="0" smtClean="0"/>
              <a:t>Adjunta</a:t>
            </a:r>
            <a:r>
              <a:rPr lang="en-US" sz="1400" b="1" dirty="0" smtClean="0"/>
              <a:t> do Interior</a:t>
            </a:r>
          </a:p>
        </p:txBody>
      </p:sp>
      <p:sp>
        <p:nvSpPr>
          <p:cNvPr id="2" name="Retângulo 1"/>
          <p:cNvSpPr/>
          <p:nvPr/>
        </p:nvSpPr>
        <p:spPr>
          <a:xfrm>
            <a:off x="1403648" y="1249277"/>
            <a:ext cx="61206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pt-BR" b="1" u="sng" dirty="0" smtClean="0"/>
              <a:t>INDICADOR 21</a:t>
            </a:r>
            <a:r>
              <a:rPr lang="pt-BR" b="1" dirty="0" smtClean="0"/>
              <a:t>: Ações de </a:t>
            </a:r>
            <a:r>
              <a:rPr lang="pt-BR" b="1" dirty="0" err="1" smtClean="0"/>
              <a:t>Matriciamento</a:t>
            </a:r>
            <a:r>
              <a:rPr lang="pt-BR" b="1" dirty="0" smtClean="0"/>
              <a:t> Sistemático realizado por CAPS com equipe de Atenção Básica</a:t>
            </a:r>
            <a:endParaRPr lang="pt-BR" b="1" dirty="0"/>
          </a:p>
        </p:txBody>
      </p:sp>
      <p:sp>
        <p:nvSpPr>
          <p:cNvPr id="3" name="Retângulo 2"/>
          <p:cNvSpPr/>
          <p:nvPr/>
        </p:nvSpPr>
        <p:spPr>
          <a:xfrm>
            <a:off x="107504" y="2996952"/>
            <a:ext cx="40324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pt-BR" b="1" u="sng" dirty="0" smtClean="0"/>
              <a:t>Objetivo Nacional</a:t>
            </a:r>
            <a:r>
              <a:rPr lang="pt-BR" b="1" dirty="0" smtClean="0"/>
              <a:t>: Reduzir em 1/3 a mortalidade prematura por enfermidade não transmissíveis, mantendo prevenção, tratamento e promoção da saúde mental e bem estar.</a:t>
            </a:r>
            <a:endParaRPr lang="pt-BR" dirty="0" smtClean="0"/>
          </a:p>
          <a:p>
            <a:pPr lvl="0" algn="just"/>
            <a:endParaRPr lang="pt-BR" b="1" dirty="0"/>
          </a:p>
        </p:txBody>
      </p:sp>
      <p:sp>
        <p:nvSpPr>
          <p:cNvPr id="6" name="Seta para baixo 5"/>
          <p:cNvSpPr/>
          <p:nvPr/>
        </p:nvSpPr>
        <p:spPr>
          <a:xfrm>
            <a:off x="1619672" y="2240868"/>
            <a:ext cx="1008112" cy="7560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4413254" y="3429000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/>
            <a:r>
              <a:rPr lang="pt-BR" b="1" u="sng" dirty="0" smtClean="0"/>
              <a:t>Diretriz</a:t>
            </a:r>
            <a:r>
              <a:rPr lang="pt-BR" b="1" dirty="0"/>
              <a:t>:</a:t>
            </a:r>
            <a:r>
              <a:rPr lang="pt-BR" b="1" dirty="0" smtClean="0"/>
              <a:t> Ampliar e qualificar o acesso aos serviços de saúde de qualidade em tempo adequado, com ênfase na humanização, equidade no atendimento das necessidades da saúde, aprimorando a atenção a partir da atenção básica  especializada, ambulatorial e hospitalar, garantir acesso a medicamento no âmbito do SUS.</a:t>
            </a:r>
            <a:endParaRPr lang="pt-BR" b="1" dirty="0"/>
          </a:p>
        </p:txBody>
      </p:sp>
      <p:sp>
        <p:nvSpPr>
          <p:cNvPr id="9" name="Seta para baixo 8"/>
          <p:cNvSpPr/>
          <p:nvPr/>
        </p:nvSpPr>
        <p:spPr>
          <a:xfrm>
            <a:off x="5940152" y="2348880"/>
            <a:ext cx="1224136" cy="8280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07652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4872"/>
            <a:ext cx="696966" cy="1008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tângulo 3"/>
          <p:cNvSpPr/>
          <p:nvPr/>
        </p:nvSpPr>
        <p:spPr>
          <a:xfrm>
            <a:off x="1143724" y="6211131"/>
            <a:ext cx="6912768" cy="67710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pt-BR" b="1" cap="all" spc="0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Gerência da Rede de atenção psicossocial - </a:t>
            </a:r>
            <a:r>
              <a:rPr lang="pt-BR" b="1" cap="all" spc="0" dirty="0" err="1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graps</a:t>
            </a:r>
            <a:r>
              <a:rPr lang="pt-BR" b="1" cap="all" spc="0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</a:p>
          <a:p>
            <a:pPr algn="ctr"/>
            <a:endParaRPr lang="pt-BR" sz="2000" b="1" cap="all" spc="0" dirty="0">
              <a:ln/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6492" y="138867"/>
            <a:ext cx="1208344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aixaDeTexto 10"/>
          <p:cNvSpPr txBox="1"/>
          <p:nvPr/>
        </p:nvSpPr>
        <p:spPr>
          <a:xfrm>
            <a:off x="1763688" y="309595"/>
            <a:ext cx="56939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 smtClean="0"/>
              <a:t>Secretaria de Estado de Saúde </a:t>
            </a:r>
          </a:p>
          <a:p>
            <a:pPr algn="ctr"/>
            <a:r>
              <a:rPr lang="pt-BR" sz="1400" b="1" dirty="0" smtClean="0"/>
              <a:t>Secretaria</a:t>
            </a:r>
            <a:r>
              <a:rPr lang="en-US" sz="1400" b="1" dirty="0" smtClean="0"/>
              <a:t> </a:t>
            </a:r>
            <a:r>
              <a:rPr lang="pt-BR" sz="1400" b="1" dirty="0" smtClean="0"/>
              <a:t>Executiva</a:t>
            </a:r>
            <a:r>
              <a:rPr lang="en-US" sz="1400" b="1" dirty="0" smtClean="0"/>
              <a:t> </a:t>
            </a:r>
            <a:r>
              <a:rPr lang="pt-BR" sz="1400" b="1" dirty="0" smtClean="0"/>
              <a:t>Adjunta</a:t>
            </a:r>
            <a:r>
              <a:rPr lang="en-US" sz="1400" b="1" dirty="0" smtClean="0"/>
              <a:t> da Atenção </a:t>
            </a:r>
            <a:r>
              <a:rPr lang="pt-BR" sz="1400" b="1" dirty="0" smtClean="0"/>
              <a:t>Especializada</a:t>
            </a:r>
            <a:r>
              <a:rPr lang="en-US" sz="1400" b="1" dirty="0" smtClean="0"/>
              <a:t> da Capital</a:t>
            </a:r>
          </a:p>
          <a:p>
            <a:pPr algn="ctr"/>
            <a:r>
              <a:rPr lang="pt-BR" sz="1400" b="1" dirty="0" smtClean="0"/>
              <a:t>Secretaria</a:t>
            </a:r>
            <a:r>
              <a:rPr lang="en-US" sz="1400" b="1" dirty="0" smtClean="0"/>
              <a:t> </a:t>
            </a:r>
            <a:r>
              <a:rPr lang="pt-BR" sz="1400" b="1" dirty="0" smtClean="0"/>
              <a:t>Executiva</a:t>
            </a:r>
            <a:r>
              <a:rPr lang="en-US" sz="1400" b="1" dirty="0" smtClean="0"/>
              <a:t> </a:t>
            </a:r>
            <a:r>
              <a:rPr lang="pt-BR" sz="1400" b="1" dirty="0" smtClean="0"/>
              <a:t>Adjunta</a:t>
            </a:r>
            <a:r>
              <a:rPr lang="en-US" sz="1400" b="1" dirty="0" smtClean="0"/>
              <a:t> do Interior</a:t>
            </a:r>
          </a:p>
        </p:txBody>
      </p:sp>
      <p:sp>
        <p:nvSpPr>
          <p:cNvPr id="2" name="Retângulo 1"/>
          <p:cNvSpPr/>
          <p:nvPr/>
        </p:nvSpPr>
        <p:spPr>
          <a:xfrm>
            <a:off x="251520" y="141277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pt-BR" b="1" u="sng" dirty="0" smtClean="0"/>
              <a:t>Orientação</a:t>
            </a:r>
            <a:endParaRPr lang="pt-BR" u="sng" dirty="0" smtClean="0"/>
          </a:p>
          <a:p>
            <a:pPr lvl="0"/>
            <a:r>
              <a:rPr lang="pt-BR" b="1" dirty="0" smtClean="0"/>
              <a:t>Para Municípios com menos de 15 mil habitantes sugerimos não se aplica. </a:t>
            </a:r>
            <a:endParaRPr lang="pt-BR" b="1" dirty="0"/>
          </a:p>
        </p:txBody>
      </p:sp>
      <p:sp>
        <p:nvSpPr>
          <p:cNvPr id="3" name="Retângulo 2"/>
          <p:cNvSpPr/>
          <p:nvPr/>
        </p:nvSpPr>
        <p:spPr>
          <a:xfrm>
            <a:off x="4088664" y="273238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/>
            <a:r>
              <a:rPr lang="pt-BR" b="1" u="sng" dirty="0" smtClean="0"/>
              <a:t>Orientação</a:t>
            </a:r>
          </a:p>
          <a:p>
            <a:pPr lvl="0" algn="just"/>
            <a:r>
              <a:rPr lang="pt-BR" b="1" dirty="0" smtClean="0"/>
              <a:t>para Municípios acima de 15 mil habitantes e com CAPS habilitados sugerimos meta 100%.</a:t>
            </a:r>
            <a:endParaRPr lang="pt-BR" b="1" dirty="0"/>
          </a:p>
        </p:txBody>
      </p:sp>
      <p:sp>
        <p:nvSpPr>
          <p:cNvPr id="6" name="Retângulo 5"/>
          <p:cNvSpPr/>
          <p:nvPr/>
        </p:nvSpPr>
        <p:spPr>
          <a:xfrm>
            <a:off x="395536" y="422108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/>
            <a:r>
              <a:rPr lang="pt-BR" b="1" u="sng" dirty="0" smtClean="0"/>
              <a:t>Orientação</a:t>
            </a:r>
          </a:p>
          <a:p>
            <a:pPr lvl="0" algn="just"/>
            <a:r>
              <a:rPr lang="pt-BR" b="1" dirty="0" smtClean="0"/>
              <a:t>Para Municípios acima de 15 mil habitantes sem CAPS habilitado sugerimos pactuar 0. </a:t>
            </a:r>
            <a:endParaRPr lang="pt-BR" b="1" dirty="0"/>
          </a:p>
        </p:txBody>
      </p:sp>
      <p:sp>
        <p:nvSpPr>
          <p:cNvPr id="8" name="Seta para a direita 7"/>
          <p:cNvSpPr/>
          <p:nvPr/>
        </p:nvSpPr>
        <p:spPr>
          <a:xfrm>
            <a:off x="2195736" y="2864498"/>
            <a:ext cx="1080120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Seta para a direita 11"/>
          <p:cNvSpPr/>
          <p:nvPr/>
        </p:nvSpPr>
        <p:spPr>
          <a:xfrm rot="10800000">
            <a:off x="5580112" y="1457874"/>
            <a:ext cx="1080120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 rot="10800000">
            <a:off x="5687144" y="4725144"/>
            <a:ext cx="1080120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07652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4872"/>
            <a:ext cx="696966" cy="1008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tângulo 3"/>
          <p:cNvSpPr/>
          <p:nvPr/>
        </p:nvSpPr>
        <p:spPr>
          <a:xfrm>
            <a:off x="1186590" y="6488668"/>
            <a:ext cx="6912768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pt-BR" b="1" cap="all" spc="0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Gerência da Rede de atenção psicossocial - </a:t>
            </a:r>
            <a:r>
              <a:rPr lang="pt-BR" b="1" cap="all" spc="0" dirty="0" err="1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graps</a:t>
            </a:r>
            <a:r>
              <a:rPr lang="pt-BR" b="1" cap="all" spc="0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endParaRPr lang="pt-BR" b="1" cap="all" spc="0" dirty="0">
              <a:ln/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6492" y="138867"/>
            <a:ext cx="1208344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aixaDeTexto 10"/>
          <p:cNvSpPr txBox="1"/>
          <p:nvPr/>
        </p:nvSpPr>
        <p:spPr>
          <a:xfrm>
            <a:off x="1763688" y="309595"/>
            <a:ext cx="56939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 smtClean="0"/>
              <a:t>Secretaria de Estado de Saúde </a:t>
            </a:r>
          </a:p>
          <a:p>
            <a:pPr algn="ctr"/>
            <a:r>
              <a:rPr lang="pt-BR" sz="1400" b="1" dirty="0" smtClean="0"/>
              <a:t>Secretaria</a:t>
            </a:r>
            <a:r>
              <a:rPr lang="en-US" sz="1400" b="1" dirty="0" smtClean="0"/>
              <a:t> </a:t>
            </a:r>
            <a:r>
              <a:rPr lang="pt-BR" sz="1400" b="1" dirty="0" smtClean="0"/>
              <a:t>Executiva</a:t>
            </a:r>
            <a:r>
              <a:rPr lang="en-US" sz="1400" b="1" dirty="0" smtClean="0"/>
              <a:t> </a:t>
            </a:r>
            <a:r>
              <a:rPr lang="pt-BR" sz="1400" b="1" dirty="0" smtClean="0"/>
              <a:t>Adjunta</a:t>
            </a:r>
            <a:r>
              <a:rPr lang="en-US" sz="1400" b="1" dirty="0" smtClean="0"/>
              <a:t> da Atenção </a:t>
            </a:r>
            <a:r>
              <a:rPr lang="pt-BR" sz="1400" b="1" dirty="0" smtClean="0"/>
              <a:t>Especializada</a:t>
            </a:r>
            <a:r>
              <a:rPr lang="en-US" sz="1400" b="1" dirty="0" smtClean="0"/>
              <a:t> da Capital</a:t>
            </a:r>
          </a:p>
          <a:p>
            <a:pPr algn="ctr"/>
            <a:r>
              <a:rPr lang="pt-BR" sz="1400" b="1" dirty="0" smtClean="0"/>
              <a:t>Secretaria</a:t>
            </a:r>
            <a:r>
              <a:rPr lang="en-US" sz="1400" b="1" dirty="0" smtClean="0"/>
              <a:t> </a:t>
            </a:r>
            <a:r>
              <a:rPr lang="pt-BR" sz="1400" b="1" dirty="0" smtClean="0"/>
              <a:t>Executiva</a:t>
            </a:r>
            <a:r>
              <a:rPr lang="en-US" sz="1400" b="1" dirty="0" smtClean="0"/>
              <a:t> </a:t>
            </a:r>
            <a:r>
              <a:rPr lang="pt-BR" sz="1400" b="1" dirty="0" smtClean="0"/>
              <a:t>Adjunta</a:t>
            </a:r>
            <a:r>
              <a:rPr lang="en-US" sz="1400" b="1" dirty="0" smtClean="0"/>
              <a:t> do Interior</a:t>
            </a:r>
          </a:p>
        </p:txBody>
      </p:sp>
      <p:sp>
        <p:nvSpPr>
          <p:cNvPr id="2" name="Retângulo 1"/>
          <p:cNvSpPr/>
          <p:nvPr/>
        </p:nvSpPr>
        <p:spPr>
          <a:xfrm>
            <a:off x="6228184" y="2852936"/>
            <a:ext cx="277133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pt-BR" b="1" dirty="0" smtClean="0"/>
              <a:t>Realização de no mínimo 12 (doze) procedimentos registrados no BPA – código nº 0301080305</a:t>
            </a:r>
            <a:endParaRPr lang="pt-BR" b="1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7994289"/>
              </p:ext>
            </p:extLst>
          </p:nvPr>
        </p:nvGraphicFramePr>
        <p:xfrm>
          <a:off x="1156300" y="1052737"/>
          <a:ext cx="4804322" cy="53419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19294"/>
                <a:gridCol w="2385028"/>
              </a:tblGrid>
              <a:tr h="3270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REGIONAIS</a:t>
                      </a:r>
                      <a:endParaRPr lang="pt-B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47" marR="537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MUNICÍPIOS</a:t>
                      </a:r>
                      <a:endParaRPr lang="pt-B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47" marR="53747" marT="0" marB="0"/>
                </a:tc>
              </a:tr>
              <a:tr h="1940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Alto Solimões</a:t>
                      </a:r>
                      <a:endParaRPr lang="pt-B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47" marR="537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Não possui CAPS</a:t>
                      </a:r>
                      <a:endParaRPr lang="pt-B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47" marR="53747" marT="0" marB="0"/>
                </a:tc>
              </a:tr>
              <a:tr h="1940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Triângulo</a:t>
                      </a:r>
                      <a:endParaRPr lang="pt-B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47" marR="537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Tefé (01 - CAPS)</a:t>
                      </a:r>
                      <a:endParaRPr lang="pt-B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47" marR="53747" marT="0" marB="0"/>
                </a:tc>
              </a:tr>
              <a:tr h="19401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Rio Negro e Solimões</a:t>
                      </a:r>
                      <a:endParaRPr lang="pt-B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47" marR="537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Coari (01 - CAPS)</a:t>
                      </a:r>
                      <a:endParaRPr lang="pt-B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47" marR="53747" marT="0" marB="0"/>
                </a:tc>
              </a:tr>
              <a:tr h="19401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Codajás (01 - CAPS)</a:t>
                      </a:r>
                      <a:endParaRPr lang="pt-B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47" marR="53747" marT="0" marB="0"/>
                </a:tc>
              </a:tr>
              <a:tr h="19401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Manacapuru (02 - CAPS)</a:t>
                      </a:r>
                      <a:endParaRPr lang="pt-B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47" marR="53747" marT="0" marB="0"/>
                </a:tc>
              </a:tr>
              <a:tr h="194010">
                <a:tc row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Entorno de Manaus</a:t>
                      </a:r>
                      <a:endParaRPr lang="pt-B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47" marR="537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Autazes (01 - CAPS)</a:t>
                      </a:r>
                      <a:endParaRPr lang="pt-B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47" marR="53747" marT="0" marB="0"/>
                </a:tc>
              </a:tr>
              <a:tr h="19401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Iranduba (01 - CAPS)</a:t>
                      </a:r>
                      <a:endParaRPr lang="pt-B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47" marR="53747" marT="0" marB="0"/>
                </a:tc>
              </a:tr>
              <a:tr h="19401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Manaquiri (01 - CAPS)</a:t>
                      </a:r>
                      <a:endParaRPr lang="pt-B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47" marR="53747" marT="0" marB="0"/>
                </a:tc>
              </a:tr>
              <a:tr h="19401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Manaus (03 - CAPS)</a:t>
                      </a:r>
                      <a:endParaRPr lang="pt-B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47" marR="53747" marT="0" marB="0"/>
                </a:tc>
              </a:tr>
              <a:tr h="38802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Nova Olinda do Norte (01 - CAPS)</a:t>
                      </a:r>
                      <a:endParaRPr lang="pt-B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47" marR="53747" marT="0" marB="0"/>
                </a:tc>
              </a:tr>
              <a:tr h="19401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Rio Preto da Eva (01 - CAPS)</a:t>
                      </a:r>
                      <a:endParaRPr lang="pt-B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47" marR="53747" marT="0" marB="0"/>
                </a:tc>
              </a:tr>
              <a:tr h="38802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São Gabriel da Cachoeira (01 - CAPS)</a:t>
                      </a:r>
                      <a:endParaRPr lang="pt-B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47" marR="53747" marT="0" marB="0"/>
                </a:tc>
              </a:tr>
              <a:tr h="1940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Médio Amazonas</a:t>
                      </a:r>
                      <a:endParaRPr lang="pt-B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47" marR="537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Itacoatiara (01 - CAPS)</a:t>
                      </a:r>
                      <a:endParaRPr lang="pt-B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47" marR="53747" marT="0" marB="0"/>
                </a:tc>
              </a:tr>
              <a:tr h="19401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Baixo Amazonas</a:t>
                      </a:r>
                      <a:endParaRPr lang="pt-B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47" marR="537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Maués (01 - CAPS)</a:t>
                      </a:r>
                      <a:endParaRPr lang="pt-B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47" marR="53747" marT="0" marB="0"/>
                </a:tc>
              </a:tr>
              <a:tr h="19401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Parintins (01 - CAPS)</a:t>
                      </a:r>
                      <a:endParaRPr lang="pt-B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47" marR="53747" marT="0" marB="0"/>
                </a:tc>
              </a:tr>
              <a:tr h="19401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Juruá</a:t>
                      </a:r>
                      <a:endParaRPr lang="pt-B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47" marR="537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Eirunepé (01 - CAPS)</a:t>
                      </a:r>
                      <a:endParaRPr lang="pt-B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47" marR="53747" marT="0" marB="0"/>
                </a:tc>
              </a:tr>
              <a:tr h="19401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Guajará (01 - CAPS)</a:t>
                      </a:r>
                      <a:endParaRPr lang="pt-B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47" marR="53747" marT="0" marB="0"/>
                </a:tc>
              </a:tr>
              <a:tr h="1940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Lábrea</a:t>
                      </a:r>
                      <a:endParaRPr lang="pt-B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47" marR="537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Não Possui CAPS</a:t>
                      </a:r>
                      <a:endParaRPr lang="pt-B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47" marR="53747" marT="0" marB="0"/>
                </a:tc>
              </a:tr>
              <a:tr h="194010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Rio Madeira</a:t>
                      </a:r>
                      <a:endParaRPr lang="pt-BR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47" marR="537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Apuí (01 - CAPS)</a:t>
                      </a:r>
                      <a:endParaRPr lang="pt-B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47" marR="53747" marT="0" marB="0"/>
                </a:tc>
              </a:tr>
              <a:tr h="19401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Borba (01 - CAPS)</a:t>
                      </a:r>
                      <a:endParaRPr lang="pt-B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47" marR="53747" marT="0" marB="0"/>
                </a:tc>
              </a:tr>
              <a:tr h="19401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Humaitá (01 - CAPS)</a:t>
                      </a:r>
                      <a:endParaRPr lang="pt-B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47" marR="53747" marT="0" marB="0"/>
                </a:tc>
              </a:tr>
              <a:tr h="19401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Manicoré (01 - CAPS)</a:t>
                      </a:r>
                      <a:endParaRPr lang="pt-B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747" marR="5374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7652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tegração">
  <a:themeElements>
    <a:clrScheme name="Fundição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Integração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ntegração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143</TotalTime>
  <Words>422</Words>
  <Application>Microsoft Office PowerPoint</Application>
  <PresentationFormat>Apresentação na tela (4:3)</PresentationFormat>
  <Paragraphs>62</Paragraphs>
  <Slides>4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10" baseType="lpstr">
      <vt:lpstr>Aharoni</vt:lpstr>
      <vt:lpstr>Calibri</vt:lpstr>
      <vt:lpstr>Georgia</vt:lpstr>
      <vt:lpstr>Times New Roman</vt:lpstr>
      <vt:lpstr>Trebuchet MS</vt:lpstr>
      <vt:lpstr>Integração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Luciana Diederich</dc:creator>
  <cp:lastModifiedBy>Luciana Diederich</cp:lastModifiedBy>
  <cp:revision>15</cp:revision>
  <dcterms:created xsi:type="dcterms:W3CDTF">2017-05-29T14:25:33Z</dcterms:created>
  <dcterms:modified xsi:type="dcterms:W3CDTF">2017-05-30T12:00:28Z</dcterms:modified>
</cp:coreProperties>
</file>