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65" r:id="rId4"/>
    <p:sldId id="275" r:id="rId5"/>
    <p:sldId id="267" r:id="rId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Estilo com Tema 1 - Ênfas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95" autoAdjust="0"/>
  </p:normalViewPr>
  <p:slideViewPr>
    <p:cSldViewPr>
      <p:cViewPr>
        <p:scale>
          <a:sx n="92" d="100"/>
          <a:sy n="92" d="100"/>
        </p:scale>
        <p:origin x="-942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Pasta1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Pasta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/>
              <a:t>Casos de sífilis congênita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6.5450568678915133E-2"/>
          <c:y val="0.19486111111111112"/>
          <c:w val="0.89019685039370078"/>
          <c:h val="0.4144896471274424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</c:dPt>
          <c:cat>
            <c:strRef>
              <c:f>Plan1!$A$11:$A$19</c:f>
              <c:strCache>
                <c:ptCount val="9"/>
                <c:pt idx="0">
                  <c:v>Alto Solimões</c:v>
                </c:pt>
                <c:pt idx="1">
                  <c:v>Triângulo</c:v>
                </c:pt>
                <c:pt idx="2">
                  <c:v>Rio Negro e Solimões</c:v>
                </c:pt>
                <c:pt idx="3">
                  <c:v>Manaus Entorno e Alto Rio Negro</c:v>
                </c:pt>
                <c:pt idx="4">
                  <c:v>Médio Amazonas</c:v>
                </c:pt>
                <c:pt idx="5">
                  <c:v>Baixo Amazonas</c:v>
                </c:pt>
                <c:pt idx="6">
                  <c:v>Juruá</c:v>
                </c:pt>
                <c:pt idx="7">
                  <c:v>Purus</c:v>
                </c:pt>
                <c:pt idx="8">
                  <c:v>Madeira</c:v>
                </c:pt>
              </c:strCache>
            </c:strRef>
          </c:cat>
          <c:val>
            <c:numRef>
              <c:f>Plan1!$B$11:$B$19</c:f>
              <c:numCache>
                <c:formatCode>General</c:formatCode>
                <c:ptCount val="9"/>
                <c:pt idx="0">
                  <c:v>3</c:v>
                </c:pt>
                <c:pt idx="1">
                  <c:v>1</c:v>
                </c:pt>
                <c:pt idx="2">
                  <c:v>12</c:v>
                </c:pt>
                <c:pt idx="3">
                  <c:v>498</c:v>
                </c:pt>
                <c:pt idx="4">
                  <c:v>1</c:v>
                </c:pt>
                <c:pt idx="5">
                  <c:v>7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5755904"/>
        <c:axId val="35757440"/>
      </c:barChart>
      <c:catAx>
        <c:axId val="35755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5757440"/>
        <c:crosses val="autoZero"/>
        <c:auto val="1"/>
        <c:lblAlgn val="ctr"/>
        <c:lblOffset val="100"/>
        <c:noMultiLvlLbl val="0"/>
      </c:catAx>
      <c:valAx>
        <c:axId val="357574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5755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19050">
      <a:solidFill>
        <a:srgbClr val="C00000"/>
      </a:solidFill>
    </a:ln>
    <a:effectLst/>
  </c:spPr>
  <c:txPr>
    <a:bodyPr/>
    <a:lstStyle/>
    <a:p>
      <a:pPr>
        <a:defRPr/>
      </a:pPr>
      <a:endParaRPr lang="pt-B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Aids &lt; 5 anos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rgbClr val="7030A0"/>
              </a:solidFill>
              <a:ln>
                <a:noFill/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</c:spPr>
          </c:dPt>
          <c:cat>
            <c:strRef>
              <c:f>Plan1!$A$23:$A$31</c:f>
              <c:strCache>
                <c:ptCount val="9"/>
                <c:pt idx="0">
                  <c:v>Alto Solimões</c:v>
                </c:pt>
                <c:pt idx="1">
                  <c:v>Triângulo</c:v>
                </c:pt>
                <c:pt idx="2">
                  <c:v>Rio Negro e Solimões</c:v>
                </c:pt>
                <c:pt idx="3">
                  <c:v>Manaus Entorno e Alto Rio Negro</c:v>
                </c:pt>
                <c:pt idx="4">
                  <c:v>Médio Amazonas</c:v>
                </c:pt>
                <c:pt idx="5">
                  <c:v>Baixo Amazonas</c:v>
                </c:pt>
                <c:pt idx="6">
                  <c:v>Juruá</c:v>
                </c:pt>
                <c:pt idx="7">
                  <c:v>Purus</c:v>
                </c:pt>
                <c:pt idx="8">
                  <c:v>Madeira</c:v>
                </c:pt>
              </c:strCache>
            </c:strRef>
          </c:cat>
          <c:val>
            <c:numRef>
              <c:f>Plan1!$B$23:$B$31</c:f>
              <c:numCache>
                <c:formatCode>General</c:formatCode>
                <c:ptCount val="9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7</c:v>
                </c:pt>
                <c:pt idx="4">
                  <c:v>1</c:v>
                </c:pt>
                <c:pt idx="5">
                  <c:v>2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5322112"/>
        <c:axId val="35782656"/>
      </c:barChart>
      <c:catAx>
        <c:axId val="35322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00206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5782656"/>
        <c:crosses val="autoZero"/>
        <c:auto val="1"/>
        <c:lblAlgn val="ctr"/>
        <c:lblOffset val="100"/>
        <c:noMultiLvlLbl val="0"/>
      </c:catAx>
      <c:valAx>
        <c:axId val="357826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53221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C00000"/>
      </a:solidFill>
    </a:ln>
    <a:effectLst/>
  </c:spPr>
  <c:txPr>
    <a:bodyPr/>
    <a:lstStyle/>
    <a:p>
      <a:pPr>
        <a:defRPr/>
      </a:pPr>
      <a:endParaRPr lang="pt-BR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t>07/06/2017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60915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t>07/06/2017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0852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t>07/06/2017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15286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t>07/06/2017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06958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t>07/06/2017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78951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t>07/06/2017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6406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t>07/06/2017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57549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t>07/06/2017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4697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t>07/06/2017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81683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t>07/06/2017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07462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t>07/06/2017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5266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62B830-118A-418F-81D5-FDF338B3410F}" type="datetimeFigureOut">
              <a:rPr lang="pt-BR" smtClean="0"/>
              <a:t>07/06/2017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69955-3253-4C0B-B2E2-911C7E428D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39346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dstais@fmt.am.gov.b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3081"/>
            <a:ext cx="1080120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323529" y="1437158"/>
            <a:ext cx="856895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t-BR" sz="28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2800" b="1" dirty="0" smtClean="0">
                <a:latin typeface="Arial" pitchFamily="34" charset="0"/>
                <a:cs typeface="Arial" pitchFamily="34" charset="0"/>
              </a:rPr>
              <a:t>METAS E </a:t>
            </a:r>
            <a:r>
              <a:rPr lang="pt-BR" sz="2800" b="1" dirty="0">
                <a:latin typeface="Arial" pitchFamily="34" charset="0"/>
                <a:cs typeface="Arial" pitchFamily="34" charset="0"/>
              </a:rPr>
              <a:t>INDICADORES </a:t>
            </a:r>
            <a:endParaRPr lang="pt-BR" sz="28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2800" b="1" dirty="0" smtClean="0">
                <a:latin typeface="Arial" pitchFamily="34" charset="0"/>
                <a:cs typeface="Arial" pitchFamily="34" charset="0"/>
              </a:rPr>
              <a:t>SISPACTO </a:t>
            </a:r>
            <a:r>
              <a:rPr lang="pt-BR" sz="2800" b="1" dirty="0">
                <a:latin typeface="Arial" pitchFamily="34" charset="0"/>
                <a:cs typeface="Arial" pitchFamily="34" charset="0"/>
              </a:rPr>
              <a:t>2017</a:t>
            </a:r>
          </a:p>
          <a:p>
            <a:pPr algn="ctr"/>
            <a:endParaRPr lang="pt-BR" sz="28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pt-BR" sz="28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2800" b="1" dirty="0" smtClean="0">
                <a:latin typeface="Arial" pitchFamily="34" charset="0"/>
                <a:cs typeface="Arial" pitchFamily="34" charset="0"/>
              </a:rPr>
              <a:t>AIDS E SÍFILIS</a:t>
            </a:r>
          </a:p>
          <a:p>
            <a:pPr algn="ctr"/>
            <a:endParaRPr lang="pt-BR" sz="28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pt-BR" sz="28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pt-BR" sz="28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b="1" dirty="0" smtClean="0">
                <a:latin typeface="Arial" pitchFamily="34" charset="0"/>
                <a:cs typeface="Arial" pitchFamily="34" charset="0"/>
              </a:rPr>
              <a:t>Manaus – Maio 2017</a:t>
            </a:r>
            <a:endParaRPr lang="pt-B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0" y="1052736"/>
            <a:ext cx="9144000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Retângulo 1"/>
          <p:cNvSpPr/>
          <p:nvPr/>
        </p:nvSpPr>
        <p:spPr>
          <a:xfrm>
            <a:off x="5659994" y="698719"/>
            <a:ext cx="3232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b="1" dirty="0">
                <a:latin typeface="Arial" pitchFamily="34" charset="0"/>
                <a:cs typeface="Arial" pitchFamily="34" charset="0"/>
              </a:rPr>
              <a:t>ATENÇÃO ESPECIALIZADA</a:t>
            </a:r>
          </a:p>
        </p:txBody>
      </p:sp>
    </p:spTree>
    <p:extLst>
      <p:ext uri="{BB962C8B-B14F-4D97-AF65-F5344CB8AC3E}">
        <p14:creationId xmlns:p14="http://schemas.microsoft.com/office/powerpoint/2010/main" val="243013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"/>
            <a:ext cx="864096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1492155" y="149731"/>
            <a:ext cx="61761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METAS E INDICADORES SISPACTO 2017</a:t>
            </a:r>
          </a:p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ATENÇÃO BÁSICA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0" y="1052736"/>
            <a:ext cx="9144000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0762284"/>
              </p:ext>
            </p:extLst>
          </p:nvPr>
        </p:nvGraphicFramePr>
        <p:xfrm>
          <a:off x="827584" y="1916832"/>
          <a:ext cx="7877003" cy="153333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148274"/>
                <a:gridCol w="5728729"/>
              </a:tblGrid>
              <a:tr h="7076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Nº Indicador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110" marR="3110" marT="31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Indicador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110" marR="3110" marT="3110" marB="0" anchor="ctr"/>
                </a:tc>
              </a:tr>
              <a:tr h="15113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08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110" marR="3110" marT="3110" marB="0" anchor="ctr"/>
                </a:tc>
                <a:tc>
                  <a:txBody>
                    <a:bodyPr/>
                    <a:lstStyle/>
                    <a:p>
                      <a:pPr marL="95250" indent="0" algn="l" fontAlgn="ctr">
                        <a:tabLst>
                          <a:tab pos="6100763" algn="l"/>
                        </a:tabLst>
                      </a:pPr>
                      <a:r>
                        <a:rPr lang="pt-B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Número de casos novos de sífilis congênita em menores de um ano de idade 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110" marR="3110" marT="3110" marB="0" anchor="ctr"/>
                </a:tc>
              </a:tr>
              <a:tr h="15800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09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110" marR="3110" marT="3110" marB="0" anchor="ctr"/>
                </a:tc>
                <a:tc>
                  <a:txBody>
                    <a:bodyPr/>
                    <a:lstStyle/>
                    <a:p>
                      <a:pPr marL="95250" indent="0" algn="l" defTabSz="914400" rtl="0" eaLnBrk="1" fontAlgn="ctr" latinLnBrk="0" hangingPunct="1">
                        <a:tabLst>
                          <a:tab pos="6100763" algn="l"/>
                        </a:tabLst>
                      </a:pPr>
                      <a:r>
                        <a:rPr lang="pt-BR" sz="20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Número de casos novos de aids em menores de 5 anos </a:t>
                      </a:r>
                      <a:endParaRPr lang="pt-BR" sz="2000" b="0" u="none" strike="noStrike" kern="1200" dirty="0">
                        <a:solidFill>
                          <a:schemeClr val="dk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3110" marR="3110" marT="3110" marB="0" anchor="ctr"/>
                </a:tc>
              </a:tr>
            </a:tbl>
          </a:graphicData>
        </a:graphic>
      </p:graphicFrame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8234135"/>
              </p:ext>
            </p:extLst>
          </p:nvPr>
        </p:nvGraphicFramePr>
        <p:xfrm>
          <a:off x="755576" y="3789041"/>
          <a:ext cx="4248472" cy="12854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6140"/>
                <a:gridCol w="751803"/>
                <a:gridCol w="704816"/>
                <a:gridCol w="751803"/>
                <a:gridCol w="1303910"/>
              </a:tblGrid>
              <a:tr h="169907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Casos  de sífilis congênita em menores de um ano de idade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 dirty="0" smtClean="0">
                          <a:effectLst/>
                        </a:rPr>
                        <a:t> </a:t>
                      </a:r>
                    </a:p>
                    <a:p>
                      <a:pPr algn="ctr" fontAlgn="ctr"/>
                      <a:r>
                        <a:rPr lang="pt-BR" sz="1200" b="1" u="none" strike="noStrike" dirty="0" smtClean="0">
                          <a:effectLst/>
                        </a:rPr>
                        <a:t>2016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2249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 dirty="0">
                          <a:effectLst/>
                        </a:rPr>
                        <a:t>2012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 dirty="0">
                          <a:effectLst/>
                        </a:rPr>
                        <a:t>2013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>
                          <a:effectLst/>
                        </a:rPr>
                        <a:t>2014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 dirty="0">
                          <a:effectLst/>
                        </a:rPr>
                        <a:t>2015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68771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161</a:t>
                      </a:r>
                      <a:endParaRPr lang="pt-BR" sz="1100" b="0" i="0" u="none" strike="noStrike">
                        <a:solidFill>
                          <a:srgbClr val="FF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171</a:t>
                      </a:r>
                      <a:endParaRPr lang="pt-BR" sz="1100" b="0" i="0" u="none" strike="noStrike" dirty="0">
                        <a:solidFill>
                          <a:srgbClr val="FF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160</a:t>
                      </a:r>
                      <a:endParaRPr lang="pt-BR" sz="1100" b="0" i="0" u="none" strike="noStrike" dirty="0">
                        <a:solidFill>
                          <a:srgbClr val="FF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360</a:t>
                      </a:r>
                      <a:endParaRPr lang="pt-BR" sz="1100" b="0" i="0" u="none" strike="noStrike" dirty="0">
                        <a:solidFill>
                          <a:srgbClr val="FF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800" b="1" u="none" strike="noStrike" kern="1200" dirty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604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7041124"/>
              </p:ext>
            </p:extLst>
          </p:nvPr>
        </p:nvGraphicFramePr>
        <p:xfrm>
          <a:off x="755576" y="5237460"/>
          <a:ext cx="4248472" cy="110261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6140"/>
                <a:gridCol w="751803"/>
                <a:gridCol w="704816"/>
                <a:gridCol w="751803"/>
                <a:gridCol w="1303910"/>
              </a:tblGrid>
              <a:tr h="169907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Casos de Aids em &lt; 5 anos de idade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 dirty="0" smtClean="0">
                          <a:effectLst/>
                        </a:rPr>
                        <a:t> </a:t>
                      </a:r>
                    </a:p>
                    <a:p>
                      <a:pPr algn="ctr" fontAlgn="ctr"/>
                      <a:r>
                        <a:rPr lang="pt-BR" sz="1200" b="1" u="none" strike="noStrike" dirty="0" smtClean="0">
                          <a:effectLst/>
                        </a:rPr>
                        <a:t>2016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2249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 dirty="0">
                          <a:effectLst/>
                        </a:rPr>
                        <a:t>2012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 dirty="0">
                          <a:effectLst/>
                        </a:rPr>
                        <a:t>2013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>
                          <a:effectLst/>
                        </a:rPr>
                        <a:t>2014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 dirty="0">
                          <a:effectLst/>
                        </a:rPr>
                        <a:t>2015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68771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 smtClean="0">
                          <a:effectLst/>
                        </a:rPr>
                        <a:t>19</a:t>
                      </a:r>
                      <a:endParaRPr lang="pt-BR" sz="1100" b="0" i="0" u="none" strike="noStrike" dirty="0">
                        <a:solidFill>
                          <a:srgbClr val="FF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18</a:t>
                      </a:r>
                      <a:endParaRPr lang="pt-BR" sz="11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27</a:t>
                      </a:r>
                      <a:endParaRPr lang="pt-BR" sz="1100" b="0" i="0" u="none" strike="noStrike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 smtClean="0">
                          <a:effectLst/>
                        </a:rPr>
                        <a:t>12</a:t>
                      </a:r>
                      <a:endParaRPr lang="pt-BR" sz="1100" b="0" i="0" u="none" strike="noStrike" dirty="0">
                        <a:solidFill>
                          <a:srgbClr val="FF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18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CaixaDeTexto 5"/>
          <p:cNvSpPr txBox="1"/>
          <p:nvPr/>
        </p:nvSpPr>
        <p:spPr>
          <a:xfrm>
            <a:off x="5252581" y="4365104"/>
            <a:ext cx="2657069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Pactuado 370 (2016)</a:t>
            </a:r>
            <a:endParaRPr lang="pt-B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5245354" y="5589240"/>
            <a:ext cx="2664296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Pactuado 12 (2016)</a:t>
            </a:r>
            <a:endParaRPr lang="pt-B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1399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0" y="1052736"/>
            <a:ext cx="9144000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"/>
            <a:ext cx="864096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1492155" y="149731"/>
            <a:ext cx="61761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METAS E INDICADORES SISPACTO 2017</a:t>
            </a:r>
          </a:p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ATENÇÃO BÁSICA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6126353" y="3178744"/>
            <a:ext cx="25191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kern="1400" spc="3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SINAN</a:t>
            </a:r>
            <a:endParaRPr lang="pt-BR" sz="4000" b="1" kern="1400" spc="3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tângulo 22"/>
          <p:cNvSpPr/>
          <p:nvPr/>
        </p:nvSpPr>
        <p:spPr>
          <a:xfrm>
            <a:off x="323528" y="3284984"/>
            <a:ext cx="56886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 smtClean="0">
                <a:latin typeface="Arial" pitchFamily="34" charset="0"/>
                <a:cs typeface="Arial" pitchFamily="34" charset="0"/>
              </a:rPr>
              <a:t>Onde conseguir os dados?</a:t>
            </a:r>
            <a:r>
              <a:rPr lang="pt-BR" sz="2400" dirty="0">
                <a:latin typeface="Arial" pitchFamily="34" charset="0"/>
                <a:cs typeface="Arial" pitchFamily="34" charset="0"/>
              </a:rPr>
              <a:t>	</a:t>
            </a:r>
          </a:p>
        </p:txBody>
      </p:sp>
      <p:sp>
        <p:nvSpPr>
          <p:cNvPr id="21" name="Seta para a direita 20"/>
          <p:cNvSpPr/>
          <p:nvPr/>
        </p:nvSpPr>
        <p:spPr>
          <a:xfrm>
            <a:off x="4572000" y="3284984"/>
            <a:ext cx="1440160" cy="46166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5" name="CaixaDeTexto 24"/>
          <p:cNvSpPr txBox="1"/>
          <p:nvPr/>
        </p:nvSpPr>
        <p:spPr>
          <a:xfrm>
            <a:off x="6126353" y="3746649"/>
            <a:ext cx="15475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kern="1400" spc="3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2016</a:t>
            </a:r>
            <a:endParaRPr lang="pt-BR" sz="4000" b="1" kern="1400" spc="3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tângulo 25"/>
          <p:cNvSpPr/>
          <p:nvPr/>
        </p:nvSpPr>
        <p:spPr>
          <a:xfrm>
            <a:off x="323528" y="3914231"/>
            <a:ext cx="56886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 smtClean="0">
                <a:latin typeface="Arial" pitchFamily="34" charset="0"/>
                <a:cs typeface="Arial" pitchFamily="34" charset="0"/>
              </a:rPr>
              <a:t>Qual período (ano) utilizar?</a:t>
            </a:r>
            <a:r>
              <a:rPr lang="pt-BR" sz="2400" dirty="0">
                <a:latin typeface="Arial" pitchFamily="34" charset="0"/>
                <a:cs typeface="Arial" pitchFamily="34" charset="0"/>
              </a:rPr>
              <a:t>	</a:t>
            </a:r>
          </a:p>
        </p:txBody>
      </p:sp>
      <p:sp>
        <p:nvSpPr>
          <p:cNvPr id="27" name="Seta para a direita 26"/>
          <p:cNvSpPr/>
          <p:nvPr/>
        </p:nvSpPr>
        <p:spPr>
          <a:xfrm>
            <a:off x="4572000" y="3914231"/>
            <a:ext cx="1440160" cy="46166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" name="CaixaDeTexto 23"/>
          <p:cNvSpPr txBox="1"/>
          <p:nvPr/>
        </p:nvSpPr>
        <p:spPr>
          <a:xfrm>
            <a:off x="6732824" y="4553591"/>
            <a:ext cx="2232247" cy="1354217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iblet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Para 2017</a:t>
            </a:r>
          </a:p>
          <a:p>
            <a:pPr algn="ctr"/>
            <a:endParaRPr lang="pt-BR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pactuou-se a  REDUÇÃO de 13,7% em relação a </a:t>
            </a:r>
            <a:r>
              <a:rPr lang="pt-BR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2016</a:t>
            </a:r>
          </a:p>
        </p:txBody>
      </p:sp>
      <p:graphicFrame>
        <p:nvGraphicFramePr>
          <p:cNvPr id="29" name="Gráfico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5504460"/>
              </p:ext>
            </p:extLst>
          </p:nvPr>
        </p:nvGraphicFramePr>
        <p:xfrm>
          <a:off x="3635896" y="4454534"/>
          <a:ext cx="2862026" cy="21371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" name="Retângulo 29"/>
          <p:cNvSpPr/>
          <p:nvPr/>
        </p:nvSpPr>
        <p:spPr>
          <a:xfrm>
            <a:off x="342374" y="2081075"/>
            <a:ext cx="81000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/>
              <a:t>MÉTODO DE CÁLCULO: </a:t>
            </a:r>
            <a:r>
              <a:rPr lang="pt-BR" dirty="0" smtClean="0"/>
              <a:t>Número </a:t>
            </a:r>
            <a:r>
              <a:rPr lang="pt-BR" dirty="0"/>
              <a:t>de casos novos de sífilis congênita em menores de um ano de idade, em um determinado ano de diagnóstico e local de residência. </a:t>
            </a:r>
            <a:endParaRPr lang="pt-BR" dirty="0" smtClean="0"/>
          </a:p>
          <a:p>
            <a:r>
              <a:rPr lang="pt-BR" b="1" dirty="0"/>
              <a:t>Unidade de Medida</a:t>
            </a:r>
            <a:r>
              <a:rPr lang="pt-BR" dirty="0"/>
              <a:t>: número absoluto 	</a:t>
            </a:r>
          </a:p>
          <a:p>
            <a:r>
              <a:rPr lang="pt-BR" dirty="0"/>
              <a:t>	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310916" y="1266037"/>
            <a:ext cx="79928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INDICADOR 08: </a:t>
            </a:r>
            <a:r>
              <a:rPr lang="pt-BR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Número de casos novos de sífilis congênita em menores de um ano de idade</a:t>
            </a:r>
            <a:r>
              <a:rPr lang="pt-BR" sz="2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7164288" y="6068510"/>
            <a:ext cx="1584176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sz="1400" b="1" dirty="0" smtClean="0">
                <a:solidFill>
                  <a:srgbClr val="C00000"/>
                </a:solidFill>
              </a:rPr>
              <a:t>2016 - 604 CASOS</a:t>
            </a:r>
          </a:p>
          <a:p>
            <a:r>
              <a:rPr lang="pt-BR" sz="1400" b="1" dirty="0" smtClean="0">
                <a:solidFill>
                  <a:srgbClr val="C00000"/>
                </a:solidFill>
              </a:rPr>
              <a:t>2017 - 522 CASOS</a:t>
            </a:r>
            <a:endParaRPr lang="pt-BR" sz="1400" b="1" dirty="0">
              <a:solidFill>
                <a:srgbClr val="C00000"/>
              </a:solidFill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6078121"/>
              </p:ext>
            </p:extLst>
          </p:nvPr>
        </p:nvGraphicFramePr>
        <p:xfrm>
          <a:off x="467544" y="4454535"/>
          <a:ext cx="2997200" cy="21371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70100"/>
                <a:gridCol w="927100"/>
              </a:tblGrid>
              <a:tr h="23746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Alto Solimões</a:t>
                      </a:r>
                      <a:endParaRPr lang="pt-BR" sz="1100" b="1" i="0" u="none" strike="noStrike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</a:t>
                      </a:r>
                      <a:endParaRPr lang="pt-BR" sz="1100" b="1" i="0" u="none" strike="noStrike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746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Triângulo</a:t>
                      </a:r>
                      <a:endParaRPr lang="pt-BR" sz="1100" b="1" i="0" u="none" strike="noStrike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</a:t>
                      </a:r>
                      <a:endParaRPr lang="pt-BR" sz="1100" b="1" i="0" u="none" strike="noStrike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746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Rio Negro e Solimões</a:t>
                      </a:r>
                      <a:endParaRPr lang="pt-BR" sz="1100" b="1" i="0" u="none" strike="noStrike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12</a:t>
                      </a:r>
                      <a:endParaRPr lang="pt-BR" sz="1100" b="1" i="0" u="none" strike="noStrike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746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Manaus Entorno e Alto Rio Negro</a:t>
                      </a:r>
                      <a:endParaRPr lang="pt-BR" sz="11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498</a:t>
                      </a:r>
                      <a:endParaRPr lang="pt-BR" sz="11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746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Médio Amazonas</a:t>
                      </a:r>
                      <a:endParaRPr lang="pt-BR" sz="1100" b="1" i="0" u="none" strike="noStrike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</a:t>
                      </a:r>
                      <a:endParaRPr lang="pt-BR" sz="1100" b="1" i="0" u="none" strike="noStrike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746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Baixo Amazonas</a:t>
                      </a:r>
                      <a:endParaRPr lang="pt-BR" sz="1100" b="1" i="0" u="none" strike="noStrike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</a:t>
                      </a:r>
                      <a:endParaRPr lang="pt-BR" sz="1100" b="1" i="0" u="none" strike="noStrike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746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Juruá</a:t>
                      </a:r>
                      <a:endParaRPr lang="pt-BR" sz="1100" b="1" i="0" u="none" strike="noStrike">
                        <a:solidFill>
                          <a:srgbClr val="FF006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1" i="0" u="none" strike="noStrike">
                        <a:solidFill>
                          <a:srgbClr val="FF006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746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Purus</a:t>
                      </a:r>
                      <a:endParaRPr lang="pt-BR" sz="1100" b="1" i="0" u="none" strike="noStrike">
                        <a:solidFill>
                          <a:srgbClr val="FF006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1" i="0" u="none" strike="noStrike">
                        <a:solidFill>
                          <a:srgbClr val="FF006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746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Madeira</a:t>
                      </a:r>
                      <a:endParaRPr lang="pt-BR" sz="1100" b="1" i="0" u="none" strike="noStrike">
                        <a:solidFill>
                          <a:srgbClr val="FF006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0</a:t>
                      </a:r>
                      <a:endParaRPr lang="pt-BR" sz="1100" b="1" i="0" u="none" strike="noStrike" dirty="0">
                        <a:solidFill>
                          <a:srgbClr val="FF006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013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0" y="1052736"/>
            <a:ext cx="9144000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"/>
            <a:ext cx="864096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1492155" y="149731"/>
            <a:ext cx="61761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METAS E INDICADORES SISPACTO 2017</a:t>
            </a:r>
          </a:p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ATENÇÃO BÁSICA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79512" y="1268760"/>
            <a:ext cx="86409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algn="just" fontAlgn="ctr">
              <a:tabLst>
                <a:tab pos="6100763" algn="l"/>
              </a:tabLst>
            </a:pP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Indicador 09 - </a:t>
            </a:r>
            <a:r>
              <a:rPr lang="pt-BR" sz="2000" dirty="0">
                <a:solidFill>
                  <a:schemeClr val="dk1"/>
                </a:solidFill>
                <a:latin typeface="Arial" pitchFamily="34" charset="0"/>
                <a:cs typeface="Arial" pitchFamily="34" charset="0"/>
              </a:rPr>
              <a:t>Número de casos novos de aids em menores de 5 anos</a:t>
            </a:r>
            <a:endParaRPr lang="pt-BR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288338" y="1821736"/>
            <a:ext cx="81000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/>
              <a:t>MÉTODO DE CÁLCULO: </a:t>
            </a:r>
            <a:r>
              <a:rPr lang="pt-BR" dirty="0"/>
              <a:t>Número de casos novos de aids em menores de 5 anos de idade em determinado ano de diagnóstico e local de residência. </a:t>
            </a:r>
          </a:p>
          <a:p>
            <a:r>
              <a:rPr lang="pt-BR" b="1" dirty="0"/>
              <a:t>Unidade de Medida</a:t>
            </a:r>
            <a:r>
              <a:rPr lang="pt-BR" dirty="0"/>
              <a:t>: número absoluto. 	</a:t>
            </a:r>
          </a:p>
          <a:p>
            <a:r>
              <a:rPr lang="pt-BR" dirty="0"/>
              <a:t>	</a:t>
            </a:r>
          </a:p>
        </p:txBody>
      </p:sp>
      <p:sp>
        <p:nvSpPr>
          <p:cNvPr id="16" name="CaixaDeTexto 15"/>
          <p:cNvSpPr txBox="1"/>
          <p:nvPr/>
        </p:nvSpPr>
        <p:spPr>
          <a:xfrm>
            <a:off x="6141917" y="3161873"/>
            <a:ext cx="25191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kern="1400" spc="3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SINAN</a:t>
            </a:r>
            <a:endParaRPr lang="pt-BR" sz="4000" b="1" kern="1400" spc="3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tângulo 22"/>
          <p:cNvSpPr/>
          <p:nvPr/>
        </p:nvSpPr>
        <p:spPr>
          <a:xfrm>
            <a:off x="323528" y="3284984"/>
            <a:ext cx="56886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Onde conseguir os dados?</a:t>
            </a:r>
            <a:r>
              <a:rPr lang="pt-BR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	</a:t>
            </a:r>
          </a:p>
        </p:txBody>
      </p:sp>
      <p:sp>
        <p:nvSpPr>
          <p:cNvPr id="21" name="Seta para a direita 20"/>
          <p:cNvSpPr/>
          <p:nvPr/>
        </p:nvSpPr>
        <p:spPr>
          <a:xfrm>
            <a:off x="4572000" y="3284984"/>
            <a:ext cx="1440160" cy="46166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0000"/>
              </a:solidFill>
            </a:endParaRPr>
          </a:p>
        </p:txBody>
      </p:sp>
      <p:sp>
        <p:nvSpPr>
          <p:cNvPr id="25" name="CaixaDeTexto 24"/>
          <p:cNvSpPr txBox="1"/>
          <p:nvPr/>
        </p:nvSpPr>
        <p:spPr>
          <a:xfrm>
            <a:off x="6120757" y="3768885"/>
            <a:ext cx="15475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kern="1400" spc="3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2016</a:t>
            </a:r>
            <a:endParaRPr lang="pt-BR" sz="4000" b="1" kern="1400" spc="3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tângulo 25"/>
          <p:cNvSpPr/>
          <p:nvPr/>
        </p:nvSpPr>
        <p:spPr>
          <a:xfrm>
            <a:off x="323528" y="3914231"/>
            <a:ext cx="56886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Qual período (ano) utilizar?</a:t>
            </a:r>
            <a:r>
              <a:rPr lang="pt-BR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	</a:t>
            </a:r>
          </a:p>
        </p:txBody>
      </p:sp>
      <p:sp>
        <p:nvSpPr>
          <p:cNvPr id="27" name="Seta para a direita 26"/>
          <p:cNvSpPr/>
          <p:nvPr/>
        </p:nvSpPr>
        <p:spPr>
          <a:xfrm>
            <a:off x="4572000" y="3914231"/>
            <a:ext cx="1440160" cy="46166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0000"/>
              </a:solidFill>
            </a:endParaRPr>
          </a:p>
        </p:txBody>
      </p:sp>
      <p:graphicFrame>
        <p:nvGraphicFramePr>
          <p:cNvPr id="29" name="Gráfico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1634858"/>
              </p:ext>
            </p:extLst>
          </p:nvPr>
        </p:nvGraphicFramePr>
        <p:xfrm>
          <a:off x="3491880" y="4509120"/>
          <a:ext cx="3312368" cy="201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5373635"/>
              </p:ext>
            </p:extLst>
          </p:nvPr>
        </p:nvGraphicFramePr>
        <p:xfrm>
          <a:off x="467544" y="4509120"/>
          <a:ext cx="2997200" cy="20025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70100"/>
                <a:gridCol w="927100"/>
              </a:tblGrid>
              <a:tr h="22250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Alto Solimões</a:t>
                      </a:r>
                      <a:endParaRPr lang="pt-BR" sz="1100" b="1" i="0" u="none" strike="noStrike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</a:t>
                      </a:r>
                      <a:endParaRPr lang="pt-BR" sz="1100" b="1" i="0" u="none" strike="noStrike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250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Triângulo</a:t>
                      </a:r>
                      <a:endParaRPr lang="pt-BR" sz="1100" b="1" i="0" u="none" strike="noStrike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1" i="0" u="none" strike="noStrike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250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Rio Negro e Solimões</a:t>
                      </a:r>
                      <a:endParaRPr lang="pt-BR" sz="1100" b="1" i="0" u="none" strike="noStrike" dirty="0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1" i="0" u="none" strike="noStrike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250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Manaus Entorno e Alto Rio Negro</a:t>
                      </a:r>
                      <a:endParaRPr lang="pt-BR" sz="11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</a:t>
                      </a:r>
                      <a:endParaRPr lang="pt-BR" sz="11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250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Médio Amazonas</a:t>
                      </a:r>
                      <a:endParaRPr lang="pt-BR" sz="1100" b="1" i="0" u="none" strike="noStrike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1</a:t>
                      </a:r>
                      <a:endParaRPr lang="pt-BR" sz="1100" b="1" i="0" u="none" strike="noStrike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250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Baixo Amazonas</a:t>
                      </a:r>
                      <a:endParaRPr lang="pt-BR" sz="1100" b="1" i="0" u="none" strike="noStrike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</a:t>
                      </a:r>
                      <a:endParaRPr lang="pt-BR" sz="1100" b="1" i="0" u="none" strike="noStrike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250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Juruá</a:t>
                      </a:r>
                      <a:endParaRPr lang="pt-BR" sz="1100" b="1" i="0" u="none" strike="noStrike">
                        <a:solidFill>
                          <a:srgbClr val="FF006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1" i="0" u="none" strike="noStrike">
                        <a:solidFill>
                          <a:srgbClr val="FF006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250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Purus</a:t>
                      </a:r>
                      <a:endParaRPr lang="pt-BR" sz="1100" b="1" i="0" u="none" strike="noStrike" dirty="0">
                        <a:solidFill>
                          <a:srgbClr val="FF006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</a:t>
                      </a:r>
                      <a:endParaRPr lang="pt-BR" sz="1100" b="1" i="0" u="none" strike="noStrike">
                        <a:solidFill>
                          <a:srgbClr val="FF006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2504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Madeira</a:t>
                      </a:r>
                      <a:endParaRPr lang="pt-BR" sz="1100" b="1" i="0" u="none" strike="noStrike">
                        <a:solidFill>
                          <a:srgbClr val="FF006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0</a:t>
                      </a:r>
                      <a:endParaRPr lang="pt-BR" sz="1100" b="1" i="0" u="none" strike="noStrike" dirty="0">
                        <a:solidFill>
                          <a:srgbClr val="FF006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31" name="CaixaDeTexto 30"/>
          <p:cNvSpPr txBox="1"/>
          <p:nvPr/>
        </p:nvSpPr>
        <p:spPr>
          <a:xfrm>
            <a:off x="6876257" y="4869160"/>
            <a:ext cx="2232247" cy="1231106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iblet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Para 2017</a:t>
            </a:r>
          </a:p>
          <a:p>
            <a:pPr algn="ctr"/>
            <a:endParaRPr lang="pt-BR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pactuou-se a  REDUÇÃO de 60,9% em relação a </a:t>
            </a:r>
            <a:r>
              <a:rPr lang="pt-BR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2016</a:t>
            </a:r>
          </a:p>
        </p:txBody>
      </p:sp>
      <p:sp>
        <p:nvSpPr>
          <p:cNvPr id="32" name="CaixaDeTexto 31"/>
          <p:cNvSpPr txBox="1"/>
          <p:nvPr/>
        </p:nvSpPr>
        <p:spPr>
          <a:xfrm>
            <a:off x="7200292" y="6222355"/>
            <a:ext cx="1584176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sz="1400" b="1" dirty="0" smtClean="0">
                <a:solidFill>
                  <a:srgbClr val="C00000"/>
                </a:solidFill>
              </a:rPr>
              <a:t>2016 - 18 CASOS</a:t>
            </a:r>
          </a:p>
          <a:p>
            <a:r>
              <a:rPr lang="pt-BR" sz="1400" b="1" dirty="0" smtClean="0">
                <a:solidFill>
                  <a:srgbClr val="C00000"/>
                </a:solidFill>
              </a:rPr>
              <a:t>2017 - 11 CASOS</a:t>
            </a:r>
            <a:endParaRPr lang="pt-BR" sz="1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54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524" y="2"/>
            <a:ext cx="979980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"/>
            <a:ext cx="864096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1492155" y="149731"/>
            <a:ext cx="61761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METAS E INDICADORES SISPACTO 2017</a:t>
            </a:r>
          </a:p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ATENÇÃO BÁSICA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0" y="1052736"/>
            <a:ext cx="9144000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727821" y="3068960"/>
            <a:ext cx="77048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Secretaria Estadual de Saúde</a:t>
            </a:r>
          </a:p>
          <a:p>
            <a:pPr algn="ctr"/>
            <a: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Fundação de Medicina tropical – </a:t>
            </a:r>
            <a:r>
              <a:rPr lang="pt-BR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</a:t>
            </a:r>
            <a: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Heitor Vieira Dourado</a:t>
            </a:r>
          </a:p>
          <a:p>
            <a:pPr algn="ctr"/>
            <a: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Coordenação Estadual de IST/Aids e Hepatites Virais</a:t>
            </a:r>
          </a:p>
          <a:p>
            <a:pPr algn="ctr"/>
            <a:r>
              <a:rPr lang="pt-BR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E-mal</a:t>
            </a:r>
            <a: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/>
              </a:rPr>
              <a:t>dstais@fmt.am.gov.br</a:t>
            </a:r>
            <a:endParaRPr lang="pt-BR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Tel.: (92) 2127-3532/3555</a:t>
            </a:r>
          </a:p>
          <a:p>
            <a:pPr algn="ctr"/>
            <a:endParaRPr lang="pt-B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3013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970</TotalTime>
  <Words>388</Words>
  <Application>Microsoft Office PowerPoint</Application>
  <PresentationFormat>Apresentação na tela (4:3)</PresentationFormat>
  <Paragraphs>120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6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Roberto M. Bezerra (SECRETÁRIO)</dc:creator>
  <cp:lastModifiedBy>Luiz Alberto Moura e Souza (GPS)</cp:lastModifiedBy>
  <cp:revision>47</cp:revision>
  <dcterms:created xsi:type="dcterms:W3CDTF">2017-04-06T18:39:19Z</dcterms:created>
  <dcterms:modified xsi:type="dcterms:W3CDTF">2017-06-07T18:20:53Z</dcterms:modified>
</cp:coreProperties>
</file>