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5" r:id="rId4"/>
    <p:sldId id="275" r:id="rId5"/>
    <p:sldId id="276" r:id="rId6"/>
    <p:sldId id="277" r:id="rId7"/>
    <p:sldId id="278" r:id="rId8"/>
    <p:sldId id="266" r:id="rId9"/>
    <p:sldId id="267" r:id="rId10"/>
    <p:sldId id="268" r:id="rId11"/>
    <p:sldId id="279" r:id="rId12"/>
    <p:sldId id="269" r:id="rId13"/>
    <p:sldId id="270" r:id="rId14"/>
    <p:sldId id="271" r:id="rId15"/>
    <p:sldId id="272" r:id="rId16"/>
    <p:sldId id="273" r:id="rId17"/>
    <p:sldId id="274" r:id="rId18"/>
    <p:sldId id="263" r:id="rId1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95" autoAdjust="0"/>
  </p:normalViewPr>
  <p:slideViewPr>
    <p:cSldViewPr>
      <p:cViewPr>
        <p:scale>
          <a:sx n="90" d="100"/>
          <a:sy n="90" d="100"/>
        </p:scale>
        <p:origin x="-732" y="9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46459200220\Google%20Drive\DABE%202017\Indicadores%202017\Indicador%2014_%20Gravidez%20(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46459200220\Google%20Drive\DABE%202017\Indicadores%202017\Indicador%2017%20Dezembro%201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berto\Google%20Drive\DABE%202017\Indicadores%202017\Bolsa%20Famili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oberto\Google%20Drive\DABE%202017\Indicadores%202017\Indicador%2019%20Dezembro%2016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46459200220\Google%20Drive\DABE%202017\Indicadores%202017\Indicador%2023_CEREST%20Atu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765922533400271E-2"/>
          <c:y val="0.1289210867079317"/>
          <c:w val="0.64458840001142936"/>
          <c:h val="0.75634181792622934"/>
        </c:manualLayout>
      </c:layout>
      <c:lineChart>
        <c:grouping val="standard"/>
        <c:varyColors val="0"/>
        <c:ser>
          <c:idx val="0"/>
          <c:order val="0"/>
          <c:tx>
            <c:strRef>
              <c:f>'[Indicador 14_ Gravidez (1).xlsx]Plan1'!$A$4</c:f>
              <c:strCache>
                <c:ptCount val="1"/>
                <c:pt idx="0">
                  <c:v>Regional Alto Solimões</c:v>
                </c:pt>
              </c:strCache>
            </c:strRef>
          </c:tx>
          <c:spPr>
            <a:ln w="9525"/>
          </c:spPr>
          <c:marker>
            <c:spPr>
              <a:ln w="6350"/>
            </c:spPr>
          </c:marker>
          <c:cat>
            <c:numRef>
              <c:f>'[Indicador 14_ Gravidez (1).xlsx]Plan1'!$B$3:$E$3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14_ Gravidez (1).xlsx]Plan1'!$B$4:$E$4</c:f>
              <c:numCache>
                <c:formatCode>0.00%</c:formatCode>
                <c:ptCount val="4"/>
                <c:pt idx="0">
                  <c:v>0.28910702976567398</c:v>
                </c:pt>
                <c:pt idx="1">
                  <c:v>0.27239621267297898</c:v>
                </c:pt>
                <c:pt idx="2">
                  <c:v>0.29343386742067201</c:v>
                </c:pt>
                <c:pt idx="3">
                  <c:v>0.28996785653865698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'[Indicador 14_ Gravidez (1).xlsx]Plan1'!$A$5</c:f>
              <c:strCache>
                <c:ptCount val="1"/>
                <c:pt idx="0">
                  <c:v>Regional Baixo Amazonas</c:v>
                </c:pt>
              </c:strCache>
            </c:strRef>
          </c:tx>
          <c:spPr>
            <a:ln w="9525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 w="6350">
                <a:solidFill>
                  <a:srgbClr val="00B050"/>
                </a:solidFill>
              </a:ln>
            </c:spPr>
          </c:marker>
          <c:cat>
            <c:numRef>
              <c:f>'[Indicador 14_ Gravidez (1).xlsx]Plan1'!$B$3:$E$3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14_ Gravidez (1).xlsx]Plan1'!$B$5:$E$5</c:f>
              <c:numCache>
                <c:formatCode>0.00%</c:formatCode>
                <c:ptCount val="4"/>
                <c:pt idx="0">
                  <c:v>0.294081507270121</c:v>
                </c:pt>
                <c:pt idx="1">
                  <c:v>0.30337768679631499</c:v>
                </c:pt>
                <c:pt idx="2">
                  <c:v>0.30293694803861199</c:v>
                </c:pt>
                <c:pt idx="3">
                  <c:v>0.30490018148820303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'[Indicador 14_ Gravidez (1).xlsx]Plan1'!$A$6</c:f>
              <c:strCache>
                <c:ptCount val="1"/>
                <c:pt idx="0">
                  <c:v>Regional Manaus, Entorno Manaus e Alto Rio Negro</c:v>
                </c:pt>
              </c:strCache>
            </c:strRef>
          </c:tx>
          <c:spPr>
            <a:ln w="9525"/>
          </c:spPr>
          <c:marker>
            <c:spPr>
              <a:ln w="6350"/>
            </c:spPr>
          </c:marker>
          <c:cat>
            <c:numRef>
              <c:f>'[Indicador 14_ Gravidez (1).xlsx]Plan1'!$B$3:$E$3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14_ Gravidez (1).xlsx]Plan1'!$B$6:$E$6</c:f>
              <c:numCache>
                <c:formatCode>0.00%</c:formatCode>
                <c:ptCount val="4"/>
                <c:pt idx="0">
                  <c:v>0.24182076813655801</c:v>
                </c:pt>
                <c:pt idx="1">
                  <c:v>0.236453903595336</c:v>
                </c:pt>
                <c:pt idx="2">
                  <c:v>0.22769198880713001</c:v>
                </c:pt>
                <c:pt idx="3">
                  <c:v>0.21173728422412999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'[Indicador 14_ Gravidez (1).xlsx]Plan1'!$A$7</c:f>
              <c:strCache>
                <c:ptCount val="1"/>
                <c:pt idx="0">
                  <c:v>Regional Médio Amazonas</c:v>
                </c:pt>
              </c:strCache>
            </c:strRef>
          </c:tx>
          <c:spPr>
            <a:ln w="9525"/>
          </c:spPr>
          <c:marker>
            <c:spPr>
              <a:ln w="6350"/>
            </c:spPr>
          </c:marker>
          <c:cat>
            <c:numRef>
              <c:f>'[Indicador 14_ Gravidez (1).xlsx]Plan1'!$B$3:$E$3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14_ Gravidez (1).xlsx]Plan1'!$B$7:$E$7</c:f>
              <c:numCache>
                <c:formatCode>0.00%</c:formatCode>
                <c:ptCount val="4"/>
                <c:pt idx="0">
                  <c:v>0.33180847819457199</c:v>
                </c:pt>
                <c:pt idx="1">
                  <c:v>0.30542489808717499</c:v>
                </c:pt>
                <c:pt idx="2">
                  <c:v>0.29145569620253198</c:v>
                </c:pt>
                <c:pt idx="3">
                  <c:v>0.307767944936086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'[Indicador 14_ Gravidez (1).xlsx]Plan1'!$A$8</c:f>
              <c:strCache>
                <c:ptCount val="1"/>
                <c:pt idx="0">
                  <c:v>Regional Rio Juruá</c:v>
                </c:pt>
              </c:strCache>
            </c:strRef>
          </c:tx>
          <c:spPr>
            <a:ln w="9525">
              <a:solidFill>
                <a:schemeClr val="tx2"/>
              </a:solidFill>
            </a:ln>
          </c:spPr>
          <c:marker>
            <c:spPr>
              <a:solidFill>
                <a:schemeClr val="tx2"/>
              </a:solidFill>
              <a:ln w="6350">
                <a:solidFill>
                  <a:schemeClr val="tx2"/>
                </a:solidFill>
              </a:ln>
            </c:spPr>
          </c:marker>
          <c:cat>
            <c:numRef>
              <c:f>'[Indicador 14_ Gravidez (1).xlsx]Plan1'!$B$3:$E$3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14_ Gravidez (1).xlsx]Plan1'!$B$8:$E$8</c:f>
              <c:numCache>
                <c:formatCode>0.00%</c:formatCode>
                <c:ptCount val="4"/>
                <c:pt idx="0">
                  <c:v>0.35148173673328698</c:v>
                </c:pt>
                <c:pt idx="1">
                  <c:v>0.332092078537576</c:v>
                </c:pt>
                <c:pt idx="2">
                  <c:v>0.34376074252320399</c:v>
                </c:pt>
                <c:pt idx="3">
                  <c:v>0.33879781420764998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'[Indicador 14_ Gravidez (1).xlsx]Plan1'!$A$9</c:f>
              <c:strCache>
                <c:ptCount val="1"/>
                <c:pt idx="0">
                  <c:v>Regional Rio Purus</c:v>
                </c:pt>
              </c:strCache>
            </c:strRef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 w="6350">
                <a:solidFill>
                  <a:srgbClr val="FF0000"/>
                </a:solidFill>
              </a:ln>
            </c:spPr>
          </c:marker>
          <c:cat>
            <c:numRef>
              <c:f>'[Indicador 14_ Gravidez (1).xlsx]Plan1'!$B$3:$E$3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14_ Gravidez (1).xlsx]Plan1'!$B$9:$E$9</c:f>
              <c:numCache>
                <c:formatCode>0.00%</c:formatCode>
                <c:ptCount val="4"/>
                <c:pt idx="0">
                  <c:v>0.35941912061315001</c:v>
                </c:pt>
                <c:pt idx="1">
                  <c:v>0.367321867321867</c:v>
                </c:pt>
                <c:pt idx="2">
                  <c:v>0.35197645079899098</c:v>
                </c:pt>
                <c:pt idx="3">
                  <c:v>0.35557768924302802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'[Indicador 14_ Gravidez (1).xlsx]Plan1'!$A$10</c:f>
              <c:strCache>
                <c:ptCount val="1"/>
                <c:pt idx="0">
                  <c:v>Regional Rio Madeira</c:v>
                </c:pt>
              </c:strCache>
            </c:strRef>
          </c:tx>
          <c:spPr>
            <a:ln w="9525"/>
          </c:spPr>
          <c:marker>
            <c:spPr>
              <a:ln w="6350"/>
            </c:spPr>
          </c:marker>
          <c:cat>
            <c:numRef>
              <c:f>'[Indicador 14_ Gravidez (1).xlsx]Plan1'!$B$3:$E$3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14_ Gravidez (1).xlsx]Plan1'!$B$10:$E$10</c:f>
              <c:numCache>
                <c:formatCode>0.00%</c:formatCode>
                <c:ptCount val="4"/>
                <c:pt idx="0">
                  <c:v>0.342546890424482</c:v>
                </c:pt>
                <c:pt idx="1">
                  <c:v>0.31632329635499201</c:v>
                </c:pt>
                <c:pt idx="2">
                  <c:v>0.34217092950717398</c:v>
                </c:pt>
                <c:pt idx="3">
                  <c:v>0.31795217244863599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'[Indicador 14_ Gravidez (1).xlsx]Plan1'!$A$11</c:f>
              <c:strCache>
                <c:ptCount val="1"/>
                <c:pt idx="0">
                  <c:v>Regional Rio Negro e Solimões</c:v>
                </c:pt>
              </c:strCache>
            </c:strRef>
          </c:tx>
          <c:spPr>
            <a:ln w="9525">
              <a:solidFill>
                <a:schemeClr val="accent6"/>
              </a:solidFill>
            </a:ln>
          </c:spPr>
          <c:marker>
            <c:spPr>
              <a:solidFill>
                <a:schemeClr val="accent6"/>
              </a:solidFill>
              <a:ln w="6350">
                <a:solidFill>
                  <a:schemeClr val="accent6"/>
                </a:solidFill>
              </a:ln>
            </c:spPr>
          </c:marker>
          <c:cat>
            <c:numRef>
              <c:f>'[Indicador 14_ Gravidez (1).xlsx]Plan1'!$B$3:$E$3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14_ Gravidez (1).xlsx]Plan1'!$B$11:$E$11</c:f>
              <c:numCache>
                <c:formatCode>0.00%</c:formatCode>
                <c:ptCount val="4"/>
                <c:pt idx="0">
                  <c:v>0.33422842821339099</c:v>
                </c:pt>
                <c:pt idx="1">
                  <c:v>0.33310177144842001</c:v>
                </c:pt>
                <c:pt idx="2">
                  <c:v>0.33042394014962601</c:v>
                </c:pt>
                <c:pt idx="3">
                  <c:v>0.31637418711350002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'[Indicador 14_ Gravidez (1).xlsx]Plan1'!$A$12</c:f>
              <c:strCache>
                <c:ptCount val="1"/>
                <c:pt idx="0">
                  <c:v>Regional Triângulo</c:v>
                </c:pt>
              </c:strCache>
            </c:strRef>
          </c:tx>
          <c:spPr>
            <a:ln w="9525">
              <a:solidFill>
                <a:srgbClr val="00B0F0"/>
              </a:solidFill>
            </a:ln>
          </c:spPr>
          <c:marker>
            <c:spPr>
              <a:solidFill>
                <a:srgbClr val="00B0F0"/>
              </a:solidFill>
              <a:ln w="6350">
                <a:solidFill>
                  <a:srgbClr val="00B0F0"/>
                </a:solidFill>
              </a:ln>
            </c:spPr>
          </c:marker>
          <c:cat>
            <c:numRef>
              <c:f>'[Indicador 14_ Gravidez (1).xlsx]Plan1'!$B$3:$E$3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14_ Gravidez (1).xlsx]Plan1'!$B$12:$E$12</c:f>
              <c:numCache>
                <c:formatCode>0.00%</c:formatCode>
                <c:ptCount val="4"/>
                <c:pt idx="0">
                  <c:v>0.34485006518904798</c:v>
                </c:pt>
                <c:pt idx="1">
                  <c:v>0.34823848238482402</c:v>
                </c:pt>
                <c:pt idx="2">
                  <c:v>0.34421460892049099</c:v>
                </c:pt>
                <c:pt idx="3">
                  <c:v>0.35275835275835299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'[Indicador 14_ Gravidez (1).xlsx]Plan1'!$A$13</c:f>
              <c:strCache>
                <c:ptCount val="1"/>
                <c:pt idx="0">
                  <c:v>Amazonas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marker>
          <c:cat>
            <c:numRef>
              <c:f>'[Indicador 14_ Gravidez (1).xlsx]Plan1'!$B$3:$E$3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14_ Gravidez (1).xlsx]Plan1'!$B$13:$E$13</c:f>
              <c:numCache>
                <c:formatCode>0.00%</c:formatCode>
                <c:ptCount val="4"/>
                <c:pt idx="0">
                  <c:v>0.274566619633138</c:v>
                </c:pt>
                <c:pt idx="1">
                  <c:v>0.26766621605014101</c:v>
                </c:pt>
                <c:pt idx="2">
                  <c:v>0.26445359946906399</c:v>
                </c:pt>
                <c:pt idx="3">
                  <c:v>0.252885462863219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851136"/>
        <c:axId val="37853056"/>
      </c:lineChart>
      <c:catAx>
        <c:axId val="37851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7853056"/>
        <c:crosses val="autoZero"/>
        <c:auto val="1"/>
        <c:lblAlgn val="ctr"/>
        <c:lblOffset val="100"/>
        <c:noMultiLvlLbl val="0"/>
      </c:catAx>
      <c:valAx>
        <c:axId val="37853056"/>
        <c:scaling>
          <c:orientation val="minMax"/>
          <c:min val="0.2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37851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211863680336999"/>
          <c:y val="0.24501763078208033"/>
          <c:w val="0.21262993758750606"/>
          <c:h val="0.70172982958746677"/>
        </c:manualLayout>
      </c:layout>
      <c:overlay val="0"/>
      <c:txPr>
        <a:bodyPr/>
        <a:lstStyle/>
        <a:p>
          <a:pPr>
            <a:defRPr sz="600">
              <a:latin typeface="Arial" pitchFamily="34" charset="0"/>
              <a:cs typeface="Arial" pitchFamily="34" charset="0"/>
            </a:defRPr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844761357619991E-2"/>
          <c:y val="6.11919856127097E-2"/>
          <c:w val="0.62713888231782189"/>
          <c:h val="0.80073481418731252"/>
        </c:manualLayout>
      </c:layout>
      <c:lineChart>
        <c:grouping val="standard"/>
        <c:varyColors val="0"/>
        <c:ser>
          <c:idx val="0"/>
          <c:order val="0"/>
          <c:tx>
            <c:strRef>
              <c:f>'[Indicador 17 Dezembro 16.xlsx]Plan1'!$A$4</c:f>
              <c:strCache>
                <c:ptCount val="1"/>
                <c:pt idx="0">
                  <c:v>Regional Alto Solimões</c:v>
                </c:pt>
              </c:strCache>
            </c:strRef>
          </c:tx>
          <c:spPr>
            <a:ln w="9525"/>
          </c:spPr>
          <c:cat>
            <c:numRef>
              <c:f>'[Indicador 17 Dezembro 16.xlsx]Plan1'!$B$3:$E$3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17 Dezembro 16.xlsx]Plan1'!$B$4:$E$4</c:f>
              <c:numCache>
                <c:formatCode>0.00%</c:formatCode>
                <c:ptCount val="4"/>
                <c:pt idx="0">
                  <c:v>0.73850000000000005</c:v>
                </c:pt>
                <c:pt idx="1">
                  <c:v>0.85</c:v>
                </c:pt>
                <c:pt idx="2">
                  <c:v>0.89570000000000005</c:v>
                </c:pt>
                <c:pt idx="3">
                  <c:v>0.8357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'[Indicador 17 Dezembro 16.xlsx]Plan1'!$A$5</c:f>
              <c:strCache>
                <c:ptCount val="1"/>
                <c:pt idx="0">
                  <c:v>Regional Baixo Amazonas</c:v>
                </c:pt>
              </c:strCache>
            </c:strRef>
          </c:tx>
          <c:spPr>
            <a:ln w="9525"/>
          </c:spPr>
          <c:cat>
            <c:numRef>
              <c:f>'[Indicador 17 Dezembro 16.xlsx]Plan1'!$B$3:$E$3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17 Dezembro 16.xlsx]Plan1'!$B$5:$E$5</c:f>
              <c:numCache>
                <c:formatCode>0.00%</c:formatCode>
                <c:ptCount val="4"/>
                <c:pt idx="0">
                  <c:v>0.79269999999999996</c:v>
                </c:pt>
                <c:pt idx="1">
                  <c:v>0.8246</c:v>
                </c:pt>
                <c:pt idx="2">
                  <c:v>0.82509999999999994</c:v>
                </c:pt>
                <c:pt idx="3">
                  <c:v>0.85909999999999997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'[Indicador 17 Dezembro 16.xlsx]Plan1'!$A$6</c:f>
              <c:strCache>
                <c:ptCount val="1"/>
                <c:pt idx="0">
                  <c:v>Regional Manaus, Entorno Manaus e Alto Rio Negro</c:v>
                </c:pt>
              </c:strCache>
            </c:strRef>
          </c:tx>
          <c:spPr>
            <a:ln w="9525"/>
          </c:spPr>
          <c:cat>
            <c:numRef>
              <c:f>'[Indicador 17 Dezembro 16.xlsx]Plan1'!$B$3:$E$3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17 Dezembro 16.xlsx]Plan1'!$B$6:$E$6</c:f>
              <c:numCache>
                <c:formatCode>0.00%</c:formatCode>
                <c:ptCount val="4"/>
                <c:pt idx="0">
                  <c:v>0.57799999999999996</c:v>
                </c:pt>
                <c:pt idx="1">
                  <c:v>0.5837</c:v>
                </c:pt>
                <c:pt idx="2">
                  <c:v>0.55649999999999999</c:v>
                </c:pt>
                <c:pt idx="3">
                  <c:v>0.52090000000000003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'[Indicador 17 Dezembro 16.xlsx]Plan1'!$A$7</c:f>
              <c:strCache>
                <c:ptCount val="1"/>
                <c:pt idx="0">
                  <c:v>Regional Médio Amazonas</c:v>
                </c:pt>
              </c:strCache>
            </c:strRef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'[Indicador 17 Dezembro 16.xlsx]Plan1'!$B$3:$E$3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17 Dezembro 16.xlsx]Plan1'!$B$7:$E$7</c:f>
              <c:numCache>
                <c:formatCode>0.00%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0.8196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'[Indicador 17 Dezembro 16.xlsx]Plan1'!$A$8</c:f>
              <c:strCache>
                <c:ptCount val="1"/>
                <c:pt idx="0">
                  <c:v>Regional Rio Juruá</c:v>
                </c:pt>
              </c:strCache>
            </c:strRef>
          </c:tx>
          <c:spPr>
            <a:ln w="9525"/>
          </c:spPr>
          <c:cat>
            <c:numRef>
              <c:f>'[Indicador 17 Dezembro 16.xlsx]Plan1'!$B$3:$E$3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17 Dezembro 16.xlsx]Plan1'!$B$8:$E$8</c:f>
              <c:numCache>
                <c:formatCode>0.00%</c:formatCode>
                <c:ptCount val="4"/>
                <c:pt idx="0">
                  <c:v>0.71719999999999995</c:v>
                </c:pt>
                <c:pt idx="1">
                  <c:v>0.77880000000000005</c:v>
                </c:pt>
                <c:pt idx="2">
                  <c:v>0.80510000000000004</c:v>
                </c:pt>
                <c:pt idx="3">
                  <c:v>0.74490000000000001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'[Indicador 17 Dezembro 16.xlsx]Plan1'!$A$9</c:f>
              <c:strCache>
                <c:ptCount val="1"/>
                <c:pt idx="0">
                  <c:v>Regional Rio Purus</c:v>
                </c:pt>
              </c:strCache>
            </c:strRef>
          </c:tx>
          <c:spPr>
            <a:ln w="9525"/>
          </c:spPr>
          <c:cat>
            <c:numRef>
              <c:f>'[Indicador 17 Dezembro 16.xlsx]Plan1'!$B$3:$E$3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17 Dezembro 16.xlsx]Plan1'!$B$9:$E$9</c:f>
              <c:numCache>
                <c:formatCode>0.00%</c:formatCode>
                <c:ptCount val="4"/>
                <c:pt idx="0">
                  <c:v>0.79049999999999998</c:v>
                </c:pt>
                <c:pt idx="1">
                  <c:v>0.78349999999999997</c:v>
                </c:pt>
                <c:pt idx="2">
                  <c:v>0.77890000000000004</c:v>
                </c:pt>
                <c:pt idx="3">
                  <c:v>0.79120000000000001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'[Indicador 17 Dezembro 16.xlsx]Plan1'!$A$10</c:f>
              <c:strCache>
                <c:ptCount val="1"/>
                <c:pt idx="0">
                  <c:v>Regional Rio Madeira</c:v>
                </c:pt>
              </c:strCache>
            </c:strRef>
          </c:tx>
          <c:spPr>
            <a:ln w="9525"/>
          </c:spPr>
          <c:cat>
            <c:numRef>
              <c:f>'[Indicador 17 Dezembro 16.xlsx]Plan1'!$B$3:$E$3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17 Dezembro 16.xlsx]Plan1'!$B$10:$E$10</c:f>
              <c:numCache>
                <c:formatCode>0.00%</c:formatCode>
                <c:ptCount val="4"/>
                <c:pt idx="0">
                  <c:v>0.78159999999999996</c:v>
                </c:pt>
                <c:pt idx="1">
                  <c:v>0.78710000000000002</c:v>
                </c:pt>
                <c:pt idx="2">
                  <c:v>0.76380000000000003</c:v>
                </c:pt>
                <c:pt idx="3">
                  <c:v>0.79959999999999998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'[Indicador 17 Dezembro 16.xlsx]Plan1'!$A$11</c:f>
              <c:strCache>
                <c:ptCount val="1"/>
                <c:pt idx="0">
                  <c:v>Regional Rio Negro e Solimões</c:v>
                </c:pt>
              </c:strCache>
            </c:strRef>
          </c:tx>
          <c:spPr>
            <a:ln w="9525"/>
          </c:spPr>
          <c:cat>
            <c:numRef>
              <c:f>'[Indicador 17 Dezembro 16.xlsx]Plan1'!$B$3:$E$3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17 Dezembro 16.xlsx]Plan1'!$B$11:$E$11</c:f>
              <c:numCache>
                <c:formatCode>0.00%</c:formatCode>
                <c:ptCount val="4"/>
                <c:pt idx="0">
                  <c:v>0.90800000000000003</c:v>
                </c:pt>
                <c:pt idx="1">
                  <c:v>0.94769999999999999</c:v>
                </c:pt>
                <c:pt idx="2">
                  <c:v>0.97819999999999996</c:v>
                </c:pt>
                <c:pt idx="3">
                  <c:v>0.94499999999999995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'[Indicador 17 Dezembro 16.xlsx]Plan1'!$A$12</c:f>
              <c:strCache>
                <c:ptCount val="1"/>
                <c:pt idx="0">
                  <c:v>Regional Triângulo</c:v>
                </c:pt>
              </c:strCache>
            </c:strRef>
          </c:tx>
          <c:spPr>
            <a:ln w="9525"/>
          </c:spPr>
          <c:cat>
            <c:numRef>
              <c:f>'[Indicador 17 Dezembro 16.xlsx]Plan1'!$B$3:$E$3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17 Dezembro 16.xlsx]Plan1'!$B$12:$E$12</c:f>
              <c:numCache>
                <c:formatCode>0.00%</c:formatCode>
                <c:ptCount val="4"/>
                <c:pt idx="0">
                  <c:v>0.78620000000000001</c:v>
                </c:pt>
                <c:pt idx="1">
                  <c:v>0.85170000000000001</c:v>
                </c:pt>
                <c:pt idx="2">
                  <c:v>0.83589999999999998</c:v>
                </c:pt>
                <c:pt idx="3">
                  <c:v>0.9032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'[Indicador 17 Dezembro 16.xlsx]Plan1'!$A$13</c:f>
              <c:strCache>
                <c:ptCount val="1"/>
                <c:pt idx="0">
                  <c:v>Amazonas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'[Indicador 17 Dezembro 16.xlsx]Plan1'!$B$3:$E$3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'[Indicador 17 Dezembro 16.xlsx]Plan1'!$B$13:$E$13</c:f>
              <c:numCache>
                <c:formatCode>0.00%</c:formatCode>
                <c:ptCount val="4"/>
                <c:pt idx="0">
                  <c:v>0.67200000000000004</c:v>
                </c:pt>
                <c:pt idx="1">
                  <c:v>0.69110000000000005</c:v>
                </c:pt>
                <c:pt idx="2">
                  <c:v>0.67820000000000003</c:v>
                </c:pt>
                <c:pt idx="3">
                  <c:v>0.64649999999999996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473728"/>
        <c:axId val="38475648"/>
      </c:lineChart>
      <c:catAx>
        <c:axId val="38473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475648"/>
        <c:crosses val="autoZero"/>
        <c:auto val="1"/>
        <c:lblAlgn val="ctr"/>
        <c:lblOffset val="100"/>
        <c:noMultiLvlLbl val="0"/>
      </c:catAx>
      <c:valAx>
        <c:axId val="38475648"/>
        <c:scaling>
          <c:orientation val="minMax"/>
          <c:max val="1.1000000000000001"/>
          <c:min val="0.5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38473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305851253571842"/>
          <c:y val="6.4269768636818117E-2"/>
          <c:w val="0.2454965661481156"/>
          <c:h val="0.86242023455727146"/>
        </c:manualLayout>
      </c:layout>
      <c:overlay val="0"/>
      <c:txPr>
        <a:bodyPr/>
        <a:lstStyle/>
        <a:p>
          <a:pPr>
            <a:defRPr sz="600">
              <a:latin typeface="Arial" pitchFamily="34" charset="0"/>
              <a:cs typeface="Arial" pitchFamily="34" charset="0"/>
            </a:defRPr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139346504797386E-2"/>
          <c:y val="6.11919856127097E-2"/>
          <c:w val="0.62600470277429943"/>
          <c:h val="0.80073481418731252"/>
        </c:manualLayout>
      </c:layout>
      <c:lineChart>
        <c:grouping val="standard"/>
        <c:varyColors val="0"/>
        <c:ser>
          <c:idx val="0"/>
          <c:order val="0"/>
          <c:tx>
            <c:strRef>
              <c:f>Plan1!$A$4</c:f>
              <c:strCache>
                <c:ptCount val="1"/>
                <c:pt idx="0">
                  <c:v>Regional Alto Solimões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Plan1!$B$4:$E$4</c:f>
              <c:numCache>
                <c:formatCode>0.00%</c:formatCode>
                <c:ptCount val="4"/>
                <c:pt idx="0">
                  <c:v>0.86660000000000004</c:v>
                </c:pt>
                <c:pt idx="1">
                  <c:v>0.93059999999999998</c:v>
                </c:pt>
                <c:pt idx="2">
                  <c:v>0.90780000000000005</c:v>
                </c:pt>
                <c:pt idx="3">
                  <c:v>0.82379999999999998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Plan1!$A$5</c:f>
              <c:strCache>
                <c:ptCount val="1"/>
                <c:pt idx="0">
                  <c:v>Regional Baixo Amazonas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Plan1!$B$5:$E$5</c:f>
              <c:numCache>
                <c:formatCode>0.00%</c:formatCode>
                <c:ptCount val="4"/>
                <c:pt idx="0">
                  <c:v>0.80010000000000003</c:v>
                </c:pt>
                <c:pt idx="1">
                  <c:v>0.9163</c:v>
                </c:pt>
                <c:pt idx="2">
                  <c:v>0.91200000000000003</c:v>
                </c:pt>
                <c:pt idx="3">
                  <c:v>0.88060000000000005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Plan1!$A$6</c:f>
              <c:strCache>
                <c:ptCount val="1"/>
                <c:pt idx="0">
                  <c:v>Regional Manaus, Entorno Manaus e Alto Rio Negro</c:v>
                </c:pt>
              </c:strCache>
            </c:strRef>
          </c:tx>
          <c:spPr>
            <a:ln w="9525">
              <a:solidFill>
                <a:schemeClr val="bg2">
                  <a:lumMod val="50000"/>
                </a:schemeClr>
              </a:solidFill>
            </a:ln>
          </c:spPr>
          <c:marker>
            <c:spPr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c:spPr>
          </c:marke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Plan1!$B$6:$E$6</c:f>
              <c:numCache>
                <c:formatCode>0.00%</c:formatCode>
                <c:ptCount val="4"/>
                <c:pt idx="0">
                  <c:v>0.65229999999999999</c:v>
                </c:pt>
                <c:pt idx="1">
                  <c:v>0.71709999999999996</c:v>
                </c:pt>
                <c:pt idx="2">
                  <c:v>0.70850000000000002</c:v>
                </c:pt>
                <c:pt idx="3">
                  <c:v>0.64529999999999998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Plan1!$A$7</c:f>
              <c:strCache>
                <c:ptCount val="1"/>
                <c:pt idx="0">
                  <c:v>Regional Médio Amazonas</c:v>
                </c:pt>
              </c:strCache>
            </c:strRef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Plan1!$B$7:$E$7</c:f>
              <c:numCache>
                <c:formatCode>0.00%</c:formatCode>
                <c:ptCount val="4"/>
                <c:pt idx="0">
                  <c:v>0.90200000000000002</c:v>
                </c:pt>
                <c:pt idx="1">
                  <c:v>0.93600000000000005</c:v>
                </c:pt>
                <c:pt idx="2">
                  <c:v>0.91869999999999996</c:v>
                </c:pt>
                <c:pt idx="3">
                  <c:v>0.96020000000000005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Plan1!$A$8</c:f>
              <c:strCache>
                <c:ptCount val="1"/>
                <c:pt idx="0">
                  <c:v>Regional Rio Juruá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Plan1!$B$8:$E$8</c:f>
              <c:numCache>
                <c:formatCode>0.00%</c:formatCode>
                <c:ptCount val="4"/>
                <c:pt idx="0">
                  <c:v>0.75849999999999995</c:v>
                </c:pt>
                <c:pt idx="1">
                  <c:v>0.82799999999999996</c:v>
                </c:pt>
                <c:pt idx="2">
                  <c:v>0.74139999999999995</c:v>
                </c:pt>
                <c:pt idx="3">
                  <c:v>0.85860000000000003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Plan1!$A$9</c:f>
              <c:strCache>
                <c:ptCount val="1"/>
                <c:pt idx="0">
                  <c:v>Regional Rio Purus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Plan1!$B$9:$E$9</c:f>
              <c:numCache>
                <c:formatCode>0.00%</c:formatCode>
                <c:ptCount val="4"/>
                <c:pt idx="0">
                  <c:v>0.81040000000000001</c:v>
                </c:pt>
                <c:pt idx="1">
                  <c:v>0.87350000000000005</c:v>
                </c:pt>
                <c:pt idx="2">
                  <c:v>0.80010000000000003</c:v>
                </c:pt>
                <c:pt idx="3">
                  <c:v>0.83009999999999995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Plan1!$A$10</c:f>
              <c:strCache>
                <c:ptCount val="1"/>
                <c:pt idx="0">
                  <c:v>Regional Rio Madeira</c:v>
                </c:pt>
              </c:strCache>
            </c:strRef>
          </c:tx>
          <c:spPr>
            <a:ln w="9525"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Plan1!$B$10:$E$10</c:f>
              <c:numCache>
                <c:formatCode>0.00%</c:formatCode>
                <c:ptCount val="4"/>
                <c:pt idx="0">
                  <c:v>0.81850000000000001</c:v>
                </c:pt>
                <c:pt idx="1">
                  <c:v>0.82750000000000001</c:v>
                </c:pt>
                <c:pt idx="2">
                  <c:v>0.82420000000000004</c:v>
                </c:pt>
                <c:pt idx="3">
                  <c:v>0.72160000000000002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Plan1!$A$11</c:f>
              <c:strCache>
                <c:ptCount val="1"/>
                <c:pt idx="0">
                  <c:v>Regional Rio Negro e Solimões</c:v>
                </c:pt>
              </c:strCache>
            </c:strRef>
          </c:tx>
          <c:spPr>
            <a:ln w="9525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Plan1!$B$11:$E$11</c:f>
              <c:numCache>
                <c:formatCode>0.00%</c:formatCode>
                <c:ptCount val="4"/>
                <c:pt idx="0">
                  <c:v>0.82589999999999997</c:v>
                </c:pt>
                <c:pt idx="1">
                  <c:v>0.89039999999999997</c:v>
                </c:pt>
                <c:pt idx="2">
                  <c:v>0.92649999999999999</c:v>
                </c:pt>
                <c:pt idx="3">
                  <c:v>0.94179999999999997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Plan1!$A$12</c:f>
              <c:strCache>
                <c:ptCount val="1"/>
                <c:pt idx="0">
                  <c:v>Regional Triângulo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Plan1!$B$12:$E$12</c:f>
              <c:numCache>
                <c:formatCode>0.00%</c:formatCode>
                <c:ptCount val="4"/>
                <c:pt idx="0">
                  <c:v>0.9032</c:v>
                </c:pt>
                <c:pt idx="1">
                  <c:v>0.88529999999999998</c:v>
                </c:pt>
                <c:pt idx="2">
                  <c:v>0.91790000000000005</c:v>
                </c:pt>
                <c:pt idx="3">
                  <c:v>0.8125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Plan1!$A$13</c:f>
              <c:strCache>
                <c:ptCount val="1"/>
                <c:pt idx="0">
                  <c:v>Amazonas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Plan1!$B$13:$E$13</c:f>
              <c:numCache>
                <c:formatCode>0.00%</c:formatCode>
                <c:ptCount val="4"/>
                <c:pt idx="0">
                  <c:v>0.74519999999999997</c:v>
                </c:pt>
                <c:pt idx="1">
                  <c:v>0.80469999999999997</c:v>
                </c:pt>
                <c:pt idx="2">
                  <c:v>0.79859999999999998</c:v>
                </c:pt>
                <c:pt idx="3">
                  <c:v>0.80500000000000005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818560"/>
        <c:axId val="38820480"/>
      </c:lineChart>
      <c:catAx>
        <c:axId val="38818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820480"/>
        <c:crosses val="autoZero"/>
        <c:auto val="1"/>
        <c:lblAlgn val="ctr"/>
        <c:lblOffset val="100"/>
        <c:noMultiLvlLbl val="0"/>
      </c:catAx>
      <c:valAx>
        <c:axId val="38820480"/>
        <c:scaling>
          <c:orientation val="minMax"/>
          <c:max val="1"/>
          <c:min val="0.60000000000000009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388185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708303855624102"/>
          <c:y val="8.411348391845351E-2"/>
          <c:w val="0.25948253028004525"/>
          <c:h val="0.89041630212890055"/>
        </c:manualLayout>
      </c:layout>
      <c:overlay val="0"/>
      <c:txPr>
        <a:bodyPr/>
        <a:lstStyle/>
        <a:p>
          <a:pPr>
            <a:defRPr sz="600">
              <a:latin typeface="Arial" panose="020B0604020202020204" pitchFamily="34" charset="0"/>
              <a:cs typeface="Arial" panose="020B0604020202020204" pitchFamily="34" charset="0"/>
            </a:defRPr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162781677358812E-2"/>
          <c:y val="6.242700350206095E-2"/>
          <c:w val="0.69098199974292451"/>
          <c:h val="0.79671310992752375"/>
        </c:manualLayout>
      </c:layout>
      <c:lineChart>
        <c:grouping val="standard"/>
        <c:varyColors val="0"/>
        <c:ser>
          <c:idx val="0"/>
          <c:order val="0"/>
          <c:tx>
            <c:strRef>
              <c:f>Plan1!$A$4</c:f>
              <c:strCache>
                <c:ptCount val="1"/>
                <c:pt idx="0">
                  <c:v>Regional Alto Solimões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Plan1!$B$4:$E$4</c:f>
              <c:numCache>
                <c:formatCode>0.00%</c:formatCode>
                <c:ptCount val="4"/>
                <c:pt idx="0">
                  <c:v>0.46329999999999999</c:v>
                </c:pt>
                <c:pt idx="1">
                  <c:v>0.4158</c:v>
                </c:pt>
                <c:pt idx="2">
                  <c:v>0.50209999999999999</c:v>
                </c:pt>
                <c:pt idx="3">
                  <c:v>0.51929999999999998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Plan1!$A$5</c:f>
              <c:strCache>
                <c:ptCount val="1"/>
                <c:pt idx="0">
                  <c:v>Regional Baixo Amazonas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Plan1!$B$5:$E$5</c:f>
              <c:numCache>
                <c:formatCode>0.00%</c:formatCode>
                <c:ptCount val="4"/>
                <c:pt idx="0">
                  <c:v>0.48599999999999999</c:v>
                </c:pt>
                <c:pt idx="1">
                  <c:v>0.51319999999999999</c:v>
                </c:pt>
                <c:pt idx="2">
                  <c:v>0.50929999999999997</c:v>
                </c:pt>
                <c:pt idx="3">
                  <c:v>0.51200000000000001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Plan1!$A$6</c:f>
              <c:strCache>
                <c:ptCount val="1"/>
                <c:pt idx="0">
                  <c:v>Regional Manaus, Entorno Manaus e Alto Rio Negro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Plan1!$B$6:$E$6</c:f>
              <c:numCache>
                <c:formatCode>0.00%</c:formatCode>
                <c:ptCount val="4"/>
                <c:pt idx="0">
                  <c:v>0.39650000000000002</c:v>
                </c:pt>
                <c:pt idx="1">
                  <c:v>0.41</c:v>
                </c:pt>
                <c:pt idx="2">
                  <c:v>0.39329999999999998</c:v>
                </c:pt>
                <c:pt idx="3">
                  <c:v>0.40600000000000003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Plan1!$A$7</c:f>
              <c:strCache>
                <c:ptCount val="1"/>
                <c:pt idx="0">
                  <c:v>Regional Médio Amazonas</c:v>
                </c:pt>
              </c:strCache>
            </c:strRef>
          </c:tx>
          <c:spPr>
            <a:ln w="952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Plan1!$B$7:$E$7</c:f>
              <c:numCache>
                <c:formatCode>0.00%</c:formatCode>
                <c:ptCount val="4"/>
                <c:pt idx="0">
                  <c:v>0.94379999999999997</c:v>
                </c:pt>
                <c:pt idx="1">
                  <c:v>0.84730000000000005</c:v>
                </c:pt>
                <c:pt idx="2">
                  <c:v>0.83479999999999999</c:v>
                </c:pt>
                <c:pt idx="3">
                  <c:v>0.77500000000000002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Plan1!$A$8</c:f>
              <c:strCache>
                <c:ptCount val="1"/>
                <c:pt idx="0">
                  <c:v>Regional Rio Juruá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Plan1!$B$8:$E$8</c:f>
              <c:numCache>
                <c:formatCode>0.00%</c:formatCode>
                <c:ptCount val="4"/>
                <c:pt idx="0">
                  <c:v>0.53759999999999997</c:v>
                </c:pt>
                <c:pt idx="1">
                  <c:v>0.48370000000000002</c:v>
                </c:pt>
                <c:pt idx="2">
                  <c:v>0.5524</c:v>
                </c:pt>
                <c:pt idx="3">
                  <c:v>0.56669999999999998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Plan1!$A$9</c:f>
              <c:strCache>
                <c:ptCount val="1"/>
                <c:pt idx="0">
                  <c:v>Regional Rio Purus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Plan1!$B$9:$E$9</c:f>
              <c:numCache>
                <c:formatCode>0.00%</c:formatCode>
                <c:ptCount val="4"/>
                <c:pt idx="0">
                  <c:v>0.62829999999999997</c:v>
                </c:pt>
                <c:pt idx="1">
                  <c:v>0.60809999999999997</c:v>
                </c:pt>
                <c:pt idx="2">
                  <c:v>0.62050000000000005</c:v>
                </c:pt>
                <c:pt idx="3">
                  <c:v>0.59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Plan1!$A$10</c:f>
              <c:strCache>
                <c:ptCount val="1"/>
                <c:pt idx="0">
                  <c:v>Regional Rio Madeira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Plan1!$B$10:$E$10</c:f>
              <c:numCache>
                <c:formatCode>0.00%</c:formatCode>
                <c:ptCount val="4"/>
                <c:pt idx="0">
                  <c:v>0.71409999999999996</c:v>
                </c:pt>
                <c:pt idx="1">
                  <c:v>0.70679999999999998</c:v>
                </c:pt>
                <c:pt idx="2">
                  <c:v>0.68730000000000002</c:v>
                </c:pt>
                <c:pt idx="3">
                  <c:v>0.64019999999999999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Plan1!$A$11</c:f>
              <c:strCache>
                <c:ptCount val="1"/>
                <c:pt idx="0">
                  <c:v>Regional Rio Negro e Solimões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Plan1!$B$11:$E$11</c:f>
              <c:numCache>
                <c:formatCode>0.00%</c:formatCode>
                <c:ptCount val="4"/>
                <c:pt idx="0">
                  <c:v>0.66749999999999998</c:v>
                </c:pt>
                <c:pt idx="1">
                  <c:v>0.68489999999999995</c:v>
                </c:pt>
                <c:pt idx="2">
                  <c:v>0.69730000000000003</c:v>
                </c:pt>
                <c:pt idx="3">
                  <c:v>0.64959999999999996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Plan1!$A$12</c:f>
              <c:strCache>
                <c:ptCount val="1"/>
                <c:pt idx="0">
                  <c:v>Regional Triângulo</c:v>
                </c:pt>
              </c:strCache>
            </c:strRef>
          </c:tx>
          <c:spPr>
            <a:ln w="9525"/>
          </c:spP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Plan1!$B$12:$E$12</c:f>
              <c:numCache>
                <c:formatCode>0.00%</c:formatCode>
                <c:ptCount val="4"/>
                <c:pt idx="0">
                  <c:v>0.47010000000000002</c:v>
                </c:pt>
                <c:pt idx="1">
                  <c:v>0.46239999999999998</c:v>
                </c:pt>
                <c:pt idx="2">
                  <c:v>0.44890000000000002</c:v>
                </c:pt>
                <c:pt idx="3">
                  <c:v>0.45300000000000001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Plan1!$A$13</c:f>
              <c:strCache>
                <c:ptCount val="1"/>
                <c:pt idx="0">
                  <c:v>Amazonas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Plan1!$B$3:$E$3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Plan1!$B$13:$E$13</c:f>
              <c:numCache>
                <c:formatCode>0.00%</c:formatCode>
                <c:ptCount val="4"/>
                <c:pt idx="0">
                  <c:v>0.4793</c:v>
                </c:pt>
                <c:pt idx="1">
                  <c:v>0.48010000000000003</c:v>
                </c:pt>
                <c:pt idx="2">
                  <c:v>0.17660000000000001</c:v>
                </c:pt>
                <c:pt idx="3">
                  <c:v>0.4768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670720"/>
        <c:axId val="38672640"/>
      </c:lineChart>
      <c:catAx>
        <c:axId val="38670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+mn-lt"/>
              </a:defRPr>
            </a:pPr>
            <a:endParaRPr lang="pt-BR"/>
          </a:p>
        </c:txPr>
        <c:crossAx val="38672640"/>
        <c:crosses val="autoZero"/>
        <c:auto val="1"/>
        <c:lblAlgn val="ctr"/>
        <c:lblOffset val="100"/>
        <c:noMultiLvlLbl val="0"/>
      </c:catAx>
      <c:valAx>
        <c:axId val="38672640"/>
        <c:scaling>
          <c:orientation val="minMax"/>
          <c:min val="0.1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+mn-lt"/>
              </a:defRPr>
            </a:pPr>
            <a:endParaRPr lang="pt-BR"/>
          </a:p>
        </c:txPr>
        <c:crossAx val="38670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623103069942468"/>
          <c:y val="4.3627444469532956E-2"/>
          <c:w val="0.20228646497542338"/>
          <c:h val="0.9239906670739860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600">
          <a:latin typeface="Arial" panose="020B0604020202020204" pitchFamily="34" charset="0"/>
          <a:cs typeface="Arial" panose="020B0604020202020204" pitchFamily="34" charset="0"/>
        </a:defRPr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935035590620488E-2"/>
          <c:y val="5.9740332371852452E-2"/>
          <c:w val="0.65215985682429878"/>
          <c:h val="0.8054619684033202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Plan2!$A$2</c:f>
              <c:strCache>
                <c:ptCount val="1"/>
                <c:pt idx="0">
                  <c:v>Regional Alto Solimões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numRef>
              <c:f>Plan2!$B$1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Plan2!$B$2</c:f>
              <c:numCache>
                <c:formatCode>0.00%</c:formatCode>
                <c:ptCount val="1"/>
                <c:pt idx="0">
                  <c:v>0.96499999999999997</c:v>
                </c:pt>
              </c:numCache>
            </c:numRef>
          </c:val>
        </c:ser>
        <c:ser>
          <c:idx val="1"/>
          <c:order val="1"/>
          <c:tx>
            <c:strRef>
              <c:f>Plan2!$A$3</c:f>
              <c:strCache>
                <c:ptCount val="1"/>
                <c:pt idx="0">
                  <c:v>Regional Baixo Amazonas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Plan2!$B$1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Plan2!$B$3</c:f>
              <c:numCache>
                <c:formatCode>0.00%</c:formatCode>
                <c:ptCount val="1"/>
                <c:pt idx="0">
                  <c:v>0.98070000000000002</c:v>
                </c:pt>
              </c:numCache>
            </c:numRef>
          </c:val>
        </c:ser>
        <c:ser>
          <c:idx val="2"/>
          <c:order val="2"/>
          <c:tx>
            <c:strRef>
              <c:f>Plan2!$A$4</c:f>
              <c:strCache>
                <c:ptCount val="1"/>
                <c:pt idx="0">
                  <c:v>Regional Manaus, Entorno Manaus e Alto Rio Negro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8459728841989489E-3"/>
                  <c:y val="-2.6903952466012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Plan2!$B$1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Plan2!$B$4</c:f>
              <c:numCache>
                <c:formatCode>0.00%</c:formatCode>
                <c:ptCount val="1"/>
                <c:pt idx="0">
                  <c:v>0.33279999999999998</c:v>
                </c:pt>
              </c:numCache>
            </c:numRef>
          </c:val>
        </c:ser>
        <c:ser>
          <c:idx val="3"/>
          <c:order val="3"/>
          <c:tx>
            <c:strRef>
              <c:f>Plan2!$A$5</c:f>
              <c:strCache>
                <c:ptCount val="1"/>
                <c:pt idx="0">
                  <c:v>Regional Médio Amazonas</c:v>
                </c:pt>
              </c:strCache>
            </c:strRef>
          </c:tx>
          <c:invertIfNegative val="0"/>
          <c:cat>
            <c:numRef>
              <c:f>Plan2!$B$1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Plan2!$B$5</c:f>
              <c:numCache>
                <c:formatCode>0.00%</c:formatCode>
                <c:ptCount val="1"/>
                <c:pt idx="0">
                  <c:v>0.74070000000000003</c:v>
                </c:pt>
              </c:numCache>
            </c:numRef>
          </c:val>
        </c:ser>
        <c:ser>
          <c:idx val="4"/>
          <c:order val="4"/>
          <c:tx>
            <c:strRef>
              <c:f>Plan2!$A$6</c:f>
              <c:strCache>
                <c:ptCount val="1"/>
                <c:pt idx="0">
                  <c:v>Regional Rio Juruá</c:v>
                </c:pt>
              </c:strCache>
            </c:strRef>
          </c:tx>
          <c:invertIfNegative val="0"/>
          <c:cat>
            <c:numRef>
              <c:f>Plan2!$B$1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Plan2!$B$6</c:f>
              <c:numCache>
                <c:formatCode>0.00%</c:formatCode>
                <c:ptCount val="1"/>
                <c:pt idx="0">
                  <c:v>0.88229999999999997</c:v>
                </c:pt>
              </c:numCache>
            </c:numRef>
          </c:val>
        </c:ser>
        <c:ser>
          <c:idx val="5"/>
          <c:order val="5"/>
          <c:tx>
            <c:strRef>
              <c:f>Plan2!$A$7</c:f>
              <c:strCache>
                <c:ptCount val="1"/>
                <c:pt idx="0">
                  <c:v>Regional Rio Purus</c:v>
                </c:pt>
              </c:strCache>
            </c:strRef>
          </c:tx>
          <c:invertIfNegative val="0"/>
          <c:cat>
            <c:numRef>
              <c:f>Plan2!$B$1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Plan2!$B$7</c:f>
              <c:numCache>
                <c:formatCode>0.00%</c:formatCode>
                <c:ptCount val="1"/>
                <c:pt idx="0">
                  <c:v>0.86360000000000003</c:v>
                </c:pt>
              </c:numCache>
            </c:numRef>
          </c:val>
        </c:ser>
        <c:ser>
          <c:idx val="6"/>
          <c:order val="6"/>
          <c:tx>
            <c:strRef>
              <c:f>Plan2!$A$8</c:f>
              <c:strCache>
                <c:ptCount val="1"/>
                <c:pt idx="0">
                  <c:v>Regional Rio Madeira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numRef>
              <c:f>Plan2!$B$1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Plan2!$B$8</c:f>
              <c:numCache>
                <c:formatCode>0.00%</c:formatCode>
                <c:ptCount val="1"/>
                <c:pt idx="0">
                  <c:v>0.91420000000000001</c:v>
                </c:pt>
              </c:numCache>
            </c:numRef>
          </c:val>
        </c:ser>
        <c:ser>
          <c:idx val="7"/>
          <c:order val="7"/>
          <c:tx>
            <c:strRef>
              <c:f>Plan2!$A$9</c:f>
              <c:strCache>
                <c:ptCount val="1"/>
                <c:pt idx="0">
                  <c:v>Regional Rio Negro e Solimões</c:v>
                </c:pt>
              </c:strCache>
            </c:strRef>
          </c:tx>
          <c:invertIfNegative val="0"/>
          <c:cat>
            <c:numRef>
              <c:f>Plan2!$B$1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Plan2!$B$9</c:f>
              <c:numCache>
                <c:formatCode>0.00%</c:formatCode>
                <c:ptCount val="1"/>
                <c:pt idx="0">
                  <c:v>0.86670000000000003</c:v>
                </c:pt>
              </c:numCache>
            </c:numRef>
          </c:val>
        </c:ser>
        <c:ser>
          <c:idx val="8"/>
          <c:order val="8"/>
          <c:tx>
            <c:strRef>
              <c:f>Plan2!$A$10</c:f>
              <c:strCache>
                <c:ptCount val="1"/>
                <c:pt idx="0">
                  <c:v>Regional Triângulo</c:v>
                </c:pt>
              </c:strCache>
            </c:strRef>
          </c:tx>
          <c:invertIfNegative val="0"/>
          <c:cat>
            <c:numRef>
              <c:f>Plan2!$B$1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Plan2!$B$10</c:f>
              <c:numCache>
                <c:formatCode>0.00%</c:formatCode>
                <c:ptCount val="1"/>
                <c:pt idx="0">
                  <c:v>0.85209999999999997</c:v>
                </c:pt>
              </c:numCache>
            </c:numRef>
          </c:val>
        </c:ser>
        <c:ser>
          <c:idx val="9"/>
          <c:order val="9"/>
          <c:tx>
            <c:strRef>
              <c:f>Plan2!$A$11</c:f>
              <c:strCache>
                <c:ptCount val="1"/>
                <c:pt idx="0">
                  <c:v>Amazonas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dLbl>
              <c:idx val="0"/>
              <c:layout>
                <c:manualLayout>
                  <c:x val="2.728120679292843E-2"/>
                  <c:y val="-3.2284742959214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Plan2!$B$1</c:f>
              <c:numCache>
                <c:formatCode>General</c:formatCode>
                <c:ptCount val="1"/>
                <c:pt idx="0">
                  <c:v>2016</c:v>
                </c:pt>
              </c:numCache>
            </c:numRef>
          </c:cat>
          <c:val>
            <c:numRef>
              <c:f>Plan2!$B$11</c:f>
              <c:numCache>
                <c:formatCode>0.00%</c:formatCode>
                <c:ptCount val="1"/>
                <c:pt idx="0">
                  <c:v>0.48010000000000003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6850944"/>
        <c:axId val="126852480"/>
        <c:axId val="0"/>
      </c:bar3DChart>
      <c:catAx>
        <c:axId val="1268509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26852480"/>
        <c:crosses val="autoZero"/>
        <c:auto val="1"/>
        <c:lblAlgn val="ctr"/>
        <c:lblOffset val="100"/>
        <c:noMultiLvlLbl val="0"/>
      </c:catAx>
      <c:valAx>
        <c:axId val="12685248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268509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83818055525076"/>
          <c:y val="5.7887560968169431E-2"/>
          <c:w val="0.2274698736763513"/>
          <c:h val="0.88422487806366101"/>
        </c:manualLayout>
      </c:layout>
      <c:overlay val="0"/>
      <c:txPr>
        <a:bodyPr/>
        <a:lstStyle/>
        <a:p>
          <a:pPr rtl="0">
            <a:defRPr sz="600">
              <a:latin typeface="Arial" pitchFamily="34" charset="0"/>
              <a:cs typeface="Arial" pitchFamily="34" charset="0"/>
            </a:defRPr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0915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5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5286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6958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895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640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7549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469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1683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7462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2B830-118A-418F-81D5-FDF338B3410F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5266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2B830-118A-418F-81D5-FDF338B3410F}" type="datetimeFigureOut">
              <a:rPr lang="pt-BR" smtClean="0"/>
              <a:t>29/05/2017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69955-3253-4C0B-B2E2-911C7E428D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934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dabe@saude.am.gov.br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rmbezerra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323529" y="1437158"/>
            <a:ext cx="8568952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latin typeface="Arial" pitchFamily="34" charset="0"/>
                <a:cs typeface="Arial" pitchFamily="34" charset="0"/>
              </a:rPr>
              <a:t>METAS E INDICADORES</a:t>
            </a:r>
          </a:p>
          <a:p>
            <a:pPr algn="ctr"/>
            <a:endParaRPr lang="pt-BR" sz="4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4000" b="1" dirty="0" smtClean="0">
                <a:latin typeface="Arial" pitchFamily="34" charset="0"/>
                <a:cs typeface="Arial" pitchFamily="34" charset="0"/>
              </a:rPr>
              <a:t>SISPACTO 2017</a:t>
            </a:r>
          </a:p>
          <a:p>
            <a:pPr algn="ctr"/>
            <a:endParaRPr lang="pt-BR" sz="4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4000" b="1" dirty="0" smtClean="0">
                <a:latin typeface="Arial" pitchFamily="34" charset="0"/>
                <a:cs typeface="Arial" pitchFamily="34" charset="0"/>
              </a:rPr>
              <a:t>ATENÇÃO BÁSICA</a:t>
            </a:r>
          </a:p>
          <a:p>
            <a:pPr algn="ctr"/>
            <a:endParaRPr lang="pt-BR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b="1" dirty="0" smtClean="0">
              <a:latin typeface="Arial" pitchFamily="34" charset="0"/>
              <a:cs typeface="Arial" pitchFamily="34" charset="0"/>
            </a:endParaRPr>
          </a:p>
          <a:p>
            <a:pPr marL="5375275"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Roberto Maia Bezerra</a:t>
            </a:r>
          </a:p>
          <a:p>
            <a:pPr marL="5375275" algn="ctr"/>
            <a:r>
              <a:rPr lang="pt-BR" b="1" dirty="0" smtClean="0">
                <a:latin typeface="Arial" pitchFamily="34" charset="0"/>
                <a:cs typeface="Arial" pitchFamily="34" charset="0"/>
              </a:rPr>
              <a:t>DABE / SUSAM</a:t>
            </a:r>
          </a:p>
          <a:p>
            <a:pPr marL="5375275" algn="ctr"/>
            <a:endParaRPr lang="pt-BR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Manaus – Maio 2017</a:t>
            </a:r>
            <a:endParaRPr lang="pt-B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467545" y="1127646"/>
            <a:ext cx="82809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REGIONAL 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MANAUS, ENTORNO DE MANAUS E ALTO RIO NEGRO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899254"/>
              </p:ext>
            </p:extLst>
          </p:nvPr>
        </p:nvGraphicFramePr>
        <p:xfrm>
          <a:off x="142851" y="2132856"/>
          <a:ext cx="8893645" cy="464087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60797"/>
                <a:gridCol w="576064"/>
                <a:gridCol w="489172"/>
                <a:gridCol w="547301"/>
                <a:gridCol w="547301"/>
                <a:gridCol w="547301"/>
                <a:gridCol w="547301"/>
                <a:gridCol w="547301"/>
                <a:gridCol w="547301"/>
                <a:gridCol w="547301"/>
                <a:gridCol w="547301"/>
                <a:gridCol w="547301"/>
                <a:gridCol w="547301"/>
                <a:gridCol w="547301"/>
                <a:gridCol w="547301"/>
              </a:tblGrid>
              <a:tr h="17079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ESTADUAL PACTUADA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REGIONAL PROPOSTA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AUTAZES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BARCELOS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CAREIRO CASTANHO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CAREIRO DA VÁRZEA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IRANDUBA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MANAQUIRI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6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76856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gravidez na adolescência entre as faixas etárias de 10 a 19 anos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25,29%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21,17%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33,37%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32,01%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25,22%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29,28%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32,87%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18,34%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pelas equipes de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64,65%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52,09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73,82%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97,03%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60,71%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02474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de acompanhamento das condicionalidades de Saúde do Programa Bolsa Família (PBF)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80,50%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82,10%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75,00%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85,00%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94,66%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88,92%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de saúde bucal na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40,60%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93,16%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48,66%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46,11%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77,73%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24,28%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110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preenchimento do campo "ocupação" nas notificações de agravos relacionados ao trabalho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467545" y="1124744"/>
            <a:ext cx="82809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REGIONAL 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MANAUS, ENTORNO DE MANAUS E ALTO RIO NEGRO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342861"/>
              </p:ext>
            </p:extLst>
          </p:nvPr>
        </p:nvGraphicFramePr>
        <p:xfrm>
          <a:off x="67470" y="2204864"/>
          <a:ext cx="9041033" cy="45973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36178"/>
                <a:gridCol w="504056"/>
                <a:gridCol w="524347"/>
                <a:gridCol w="556371"/>
                <a:gridCol w="556371"/>
                <a:gridCol w="556371"/>
                <a:gridCol w="556371"/>
                <a:gridCol w="556371"/>
                <a:gridCol w="556371"/>
                <a:gridCol w="556371"/>
                <a:gridCol w="556371"/>
                <a:gridCol w="556371"/>
                <a:gridCol w="556371"/>
                <a:gridCol w="556371"/>
                <a:gridCol w="556371"/>
              </a:tblGrid>
              <a:tr h="17079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ESTADUAL PACTUADA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REGIONAL PROPOSTA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MANAUS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NOVA OLINDA DO NORTE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PRESIDENTE FIGUEIREDO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RIO PRETO DA EVA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SANTA ISABEL DO RIO NEGRO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SÃO GABRIEL DA CACHOEIRA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6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76856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gravidez na adolescência entre as faixas etárias de 10 a 19 anos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25,29%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21,17%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20,02%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35,25%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25,84%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27,97%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33,33%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22,36%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pelas equipes de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64,65%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52,09%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45,81%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61,60%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56,04%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02474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de acompanhamento das condicionalidades de Saúde do Programa Bolsa Família (PBF)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80,50%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82,10%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86,58%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89,00%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89,00%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87,00%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de saúde bucal na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40,60%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34,49%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44,19%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63,00%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110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preenchimento do campo "ocupação" nas notificações de agravos relacionados ao trabalho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008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467545" y="1484784"/>
            <a:ext cx="8280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REGIONAL MÉDIO AMAZONAS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744584"/>
              </p:ext>
            </p:extLst>
          </p:nvPr>
        </p:nvGraphicFramePr>
        <p:xfrm>
          <a:off x="251515" y="2204864"/>
          <a:ext cx="8712974" cy="455831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24141"/>
                <a:gridCol w="576064"/>
                <a:gridCol w="478573"/>
                <a:gridCol w="536183"/>
                <a:gridCol w="536183"/>
                <a:gridCol w="536183"/>
                <a:gridCol w="536183"/>
                <a:gridCol w="536183"/>
                <a:gridCol w="536183"/>
                <a:gridCol w="536183"/>
                <a:gridCol w="536183"/>
                <a:gridCol w="536183"/>
                <a:gridCol w="536183"/>
                <a:gridCol w="536183"/>
                <a:gridCol w="536183"/>
              </a:tblGrid>
              <a:tr h="240499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ESTADUAL PACTUADA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REGIONAL PROPOSTA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ITACOATIARA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ITAPIRANGA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SÃO SEBASTIÃO DO UATUMÃ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SILVES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URUCARÁ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URUCURITUBA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5817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66706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gravidez na adolescência entre as faixas etárias de 10 a 19 anos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25,29%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30,78%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30,34%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30,34%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30,65%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30,65%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34,87%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34,87%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41,00%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28,57%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34,90%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34,90%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29,49%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66706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pelas equipes de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64,65%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81,96%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71,23%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71,23%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77,07%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77,07%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93183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de acompanhamento das condicionalidades de Saúde do Programa Bolsa Família (PBF)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80,50%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96,02%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92,00%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92,46%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92,46%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97,36%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97,36%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89,14%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89,14%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85,00%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85,00%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66706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de saúde bucal na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77.50%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69,04%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69,04%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100,00</a:t>
                      </a:r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65,28%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65,28%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932794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preenchimento do campo "ocupação" nas notificações de agravos relacionados ao trabalho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467545" y="1196752"/>
            <a:ext cx="8280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REGIONAL 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RIO JURUÁ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452293"/>
              </p:ext>
            </p:extLst>
          </p:nvPr>
        </p:nvGraphicFramePr>
        <p:xfrm>
          <a:off x="215514" y="1844824"/>
          <a:ext cx="8784980" cy="488857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52128"/>
                <a:gridCol w="576064"/>
                <a:gridCol w="569420"/>
                <a:gridCol w="540614"/>
                <a:gridCol w="540614"/>
                <a:gridCol w="540614"/>
                <a:gridCol w="540614"/>
                <a:gridCol w="540614"/>
                <a:gridCol w="540614"/>
                <a:gridCol w="540614"/>
                <a:gridCol w="540614"/>
                <a:gridCol w="540614"/>
                <a:gridCol w="540614"/>
                <a:gridCol w="540614"/>
                <a:gridCol w="540614"/>
              </a:tblGrid>
              <a:tr h="17079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05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ESTADUAL PACTUADA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REGIONAL PROPOSTA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CARAUARI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EIRUNEPÉ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ENVIRA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GUAJARÁ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IPIXUNA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ITAMARATI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6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76856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gravidez na adolescência entre as faixas etárias de 10 a 19 anos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25,29%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33,88%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33,15%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34,88%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37,11%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32,06%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31,63%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27,27%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pelas equipes de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64,65%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74%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61,87%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70,98%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51,38%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02474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de acompanhamento das condicionalidades de Saúde do Programa Bolsa Família (PBF)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80,50%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85,86%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85,76%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89,51%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91,61%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85,00%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90,00%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de saúde bucal na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56,67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47,88%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60,84%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52,70%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87,20%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36,86%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84,36%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110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preenchimento do campo "ocupação" nas notificações de agravos relacionados ao trabalho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467545" y="1340768"/>
            <a:ext cx="8280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REGIONAL 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RIO PURUS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778087"/>
              </p:ext>
            </p:extLst>
          </p:nvPr>
        </p:nvGraphicFramePr>
        <p:xfrm>
          <a:off x="179512" y="2141567"/>
          <a:ext cx="8784977" cy="454943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12168"/>
                <a:gridCol w="576064"/>
                <a:gridCol w="531845"/>
                <a:gridCol w="616490"/>
                <a:gridCol w="616490"/>
                <a:gridCol w="616490"/>
                <a:gridCol w="616490"/>
                <a:gridCol w="616490"/>
                <a:gridCol w="616490"/>
                <a:gridCol w="616490"/>
                <a:gridCol w="616490"/>
                <a:gridCol w="616490"/>
                <a:gridCol w="616490"/>
              </a:tblGrid>
              <a:tr h="17079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ESTADUAL PACTUADA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REGIONAL PROPOSTA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BOCA DO ACRE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CANUTAMA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LÁBREA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PAUINI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TAPAUÁ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6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76856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gravidez na adolescência entre as faixas etárias de 10 a 19 anos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25,29%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35,56%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34,05%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40,74%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40,74%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33,39%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40,52%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40,52%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33,02%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pelas equipes de Atenção Básica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64,65%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79,12%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75,23%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73,02%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87,35%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63,63%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02474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de acompanhamento das condicionalidades de Saúde do Programa Bolsa Família (PBF)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80,50%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83,01%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85,00%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88,48%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85,00%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88,21%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de saúde bucal na Atenção Básica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59,00%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61,79%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51,93%</a:t>
                      </a:r>
                      <a:endParaRPr lang="pt-BR" sz="10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45,60%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0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54,78%</a:t>
                      </a:r>
                      <a:endParaRPr lang="pt-BR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35,61%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35,61%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110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preenchimento do campo "ocupação" nas notificações de agravos relacionados ao trabalho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467545" y="1268760"/>
            <a:ext cx="8280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REGIONAL 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RIO MADEIRA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685229"/>
              </p:ext>
            </p:extLst>
          </p:nvPr>
        </p:nvGraphicFramePr>
        <p:xfrm>
          <a:off x="72453" y="1988840"/>
          <a:ext cx="9036050" cy="476279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03203"/>
                <a:gridCol w="648072"/>
                <a:gridCol w="643685"/>
                <a:gridCol w="634109"/>
                <a:gridCol w="634109"/>
                <a:gridCol w="634109"/>
                <a:gridCol w="634109"/>
                <a:gridCol w="634109"/>
                <a:gridCol w="634109"/>
                <a:gridCol w="634109"/>
                <a:gridCol w="634109"/>
                <a:gridCol w="634109"/>
                <a:gridCol w="634109"/>
              </a:tblGrid>
              <a:tr h="17079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05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ESTADUAL PACTUADA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REGIONAL PROPOSTA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05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APUÍ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05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BORBA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05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HUMAITÁ</a:t>
                      </a:r>
                      <a:endParaRPr lang="pt-BR" sz="105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05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MANICORÉ</a:t>
                      </a:r>
                      <a:endParaRPr lang="pt-BR" sz="105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05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NOVO ARIPUANÃ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6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76856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gravidez na adolescência entre as faixas etárias de 10 a 19 anos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25,29%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31,80%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31,72%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31,72%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33,00%</a:t>
                      </a:r>
                      <a:endParaRPr lang="pt-BR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33,16%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30,50%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30,50%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31,58%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31,58%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33,52%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33,52%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pelas equipes de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64,65%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79,96%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90,00%</a:t>
                      </a:r>
                      <a:endParaRPr lang="pt-BR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79,02%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90,00%</a:t>
                      </a:r>
                      <a:endParaRPr lang="pt-BR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80,70%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68,76%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87,35%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87,35%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02474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de acompanhamento das condicionalidades de Saúde do Programa Bolsa Família (PBF)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80,50%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80,71%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85,00%</a:t>
                      </a:r>
                      <a:endParaRPr lang="pt-BR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85,90%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75,00%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75,00%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87,00%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87,00%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de saúde bucal na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64,02%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75,00%</a:t>
                      </a:r>
                      <a:endParaRPr lang="pt-BR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66,83%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79,02%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84,00%</a:t>
                      </a:r>
                      <a:endParaRPr lang="pt-BR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67,25%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52,02%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52,02%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56,76%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56,76%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110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preenchimento do campo "ocupação" nas notificações de agravos relacionados ao trabalho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95,00%</a:t>
                      </a:r>
                      <a:endParaRPr lang="pt-BR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467545" y="1268760"/>
            <a:ext cx="8280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REGIONAL 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RIO NEGRO E SOLIMÕES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392473"/>
              </p:ext>
            </p:extLst>
          </p:nvPr>
        </p:nvGraphicFramePr>
        <p:xfrm>
          <a:off x="35497" y="1916832"/>
          <a:ext cx="9073012" cy="488734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936103"/>
                <a:gridCol w="504056"/>
                <a:gridCol w="464053"/>
                <a:gridCol w="448050"/>
                <a:gridCol w="448050"/>
                <a:gridCol w="448050"/>
                <a:gridCol w="448050"/>
                <a:gridCol w="448050"/>
                <a:gridCol w="448050"/>
                <a:gridCol w="448050"/>
                <a:gridCol w="448050"/>
                <a:gridCol w="448050"/>
                <a:gridCol w="448050"/>
                <a:gridCol w="448050"/>
                <a:gridCol w="448050"/>
                <a:gridCol w="448050"/>
                <a:gridCol w="448050"/>
                <a:gridCol w="448050"/>
                <a:gridCol w="448050"/>
              </a:tblGrid>
              <a:tr h="17079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ESTADUAL PACTUADA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REGIONAL PROPOSTA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ANAMÃ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ANORI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BERURI</a:t>
                      </a:r>
                      <a:endParaRPr lang="pt-BR" sz="9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CAAPIRANGA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COARI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CODAJÁS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MANACAPURU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NOVO AIRÃO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6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76856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gravidez na adolescência entre as faixas etárias de 10 a 19 anos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25,29%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31,63%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40,00%</a:t>
                      </a:r>
                      <a:endParaRPr lang="pt-BR" sz="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30,54%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32,26%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32,26%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35,12%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35,12%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32,60%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32,60%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30,70%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31,50%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31,50%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31,80%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31,80%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31,18%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31,18%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pelas equipes de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64,65%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94,50%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96,00%</a:t>
                      </a:r>
                      <a:endParaRPr lang="pt-BR" sz="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73,82%</a:t>
                      </a:r>
                      <a:endParaRPr lang="pt-BR" sz="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78,92%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90,19%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90,19%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60,71%</a:t>
                      </a:r>
                      <a:endParaRPr lang="pt-BR" sz="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90,72%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45,81%</a:t>
                      </a:r>
                      <a:endParaRPr lang="pt-BR" sz="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97,62%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02474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de acompanhamento das condicionalidades de Saúde do Programa Bolsa Família (PBF)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80,50%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95,93%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90,00%</a:t>
                      </a:r>
                      <a:endParaRPr lang="pt-BR" sz="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91,37%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93,00%</a:t>
                      </a:r>
                      <a:endParaRPr lang="pt-BR" sz="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90,87%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89,03%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89,03%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97,75%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87,47%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87,47%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85,00%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85,00%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de saúde bucal na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48,00%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64,96%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70,00%</a:t>
                      </a:r>
                      <a:endParaRPr lang="pt-BR" sz="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56,01%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96,00%</a:t>
                      </a:r>
                      <a:endParaRPr lang="pt-BR" sz="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87,50%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87,50%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64,28%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64,42%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64,42%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48,26%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48,26%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78,09%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78,09%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110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preenchimento do campo "ocupação" nas notificações de agravos relacionados ao trabalho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6,00%</a:t>
                      </a:r>
                      <a:endParaRPr lang="pt-BR" sz="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1,00%</a:t>
                      </a:r>
                      <a:endParaRPr lang="pt-BR" sz="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8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467545" y="1268760"/>
            <a:ext cx="8280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REGIONAL 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TRIÂNGULO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414851"/>
              </p:ext>
            </p:extLst>
          </p:nvPr>
        </p:nvGraphicFramePr>
        <p:xfrm>
          <a:off x="61894" y="1916832"/>
          <a:ext cx="9046607" cy="488857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41754"/>
                <a:gridCol w="504056"/>
                <a:gridCol w="520229"/>
                <a:gridCol w="556714"/>
                <a:gridCol w="556714"/>
                <a:gridCol w="556714"/>
                <a:gridCol w="556714"/>
                <a:gridCol w="556714"/>
                <a:gridCol w="556714"/>
                <a:gridCol w="556714"/>
                <a:gridCol w="556714"/>
                <a:gridCol w="556714"/>
                <a:gridCol w="556714"/>
                <a:gridCol w="556714"/>
                <a:gridCol w="556714"/>
              </a:tblGrid>
              <a:tr h="17079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ESTADUAL PACTUADA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REGIONAL PROPOSTA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ALVARÃES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JAPURÁ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JURUÁ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MARAÃ</a:t>
                      </a:r>
                      <a:endParaRPr lang="pt-BR" sz="10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TEFÉ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UARINI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6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76856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gravidez na adolescência entre as faixas etárias de 10 a 19 anos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25,29%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35,28%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40,77%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35,56%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35,56%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42,28%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42,28%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31,86%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31,86%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34,11%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34,43%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34,63%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pelas equipes de Atenção Básica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64,65%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90,32%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66,58%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78,92%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78,42%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83,54%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94,00%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97,91%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02474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de acompanhamento das condicionalidades de Saúde do Programa Bolsa Família (PBF)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80,50%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87,18%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92,00%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92,00%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91,90%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91,90%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91,44%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91,44%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85,00%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83,00%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92,31%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de saúde bucal na Atenção Básica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45,30%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44,39%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44,39%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48,87%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48,87%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37,45%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37,45%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41,08%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52,59%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110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preenchimento do campo "ocupação" nas notificações de agravos relacionados ao trabalho </a:t>
                      </a:r>
                      <a:endParaRPr lang="pt-BR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350"/>
            <a:ext cx="3264575" cy="333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395536" y="3432482"/>
            <a:ext cx="835292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SECRETARIA DE ESTADO DE SAÚDE DO AMAZONAS</a:t>
            </a: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DEPARTAMENTO DE ATENÇÃO BÁSICA E AÇÕES ESTRATÉGICAS</a:t>
            </a:r>
            <a:endParaRPr lang="pt-BR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400" dirty="0" smtClean="0">
                <a:latin typeface="Arial" pitchFamily="34" charset="0"/>
                <a:cs typeface="Arial" pitchFamily="34" charset="0"/>
              </a:rPr>
              <a:t>ROBERTO MAIA BEZERRA</a:t>
            </a:r>
          </a:p>
          <a:p>
            <a:pPr algn="ctr"/>
            <a:r>
              <a:rPr lang="pt-BR" sz="1600" i="1" dirty="0" smtClean="0">
                <a:latin typeface="Arial" pitchFamily="34" charset="0"/>
                <a:cs typeface="Arial" pitchFamily="34" charset="0"/>
              </a:rPr>
              <a:t>CHEFE DE DEPARTAMENTO</a:t>
            </a:r>
          </a:p>
          <a:p>
            <a:pPr algn="ctr"/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092 3643-6358</a:t>
            </a: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092 98817-1493</a:t>
            </a: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</a:rPr>
              <a:t>092 99135-0257</a:t>
            </a: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  <a:hlinkClick r:id="rId3"/>
              </a:rPr>
              <a:t>dabe@saude.am.gov.br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dirty="0" smtClean="0">
                <a:latin typeface="Arial" pitchFamily="34" charset="0"/>
                <a:cs typeface="Arial" pitchFamily="34" charset="0"/>
                <a:hlinkClick r:id="rId4"/>
              </a:rPr>
              <a:t>rmbezerra@gmail.com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83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980679"/>
              </p:ext>
            </p:extLst>
          </p:nvPr>
        </p:nvGraphicFramePr>
        <p:xfrm>
          <a:off x="827584" y="1916832"/>
          <a:ext cx="7877003" cy="398106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148274"/>
                <a:gridCol w="5728729"/>
              </a:tblGrid>
              <a:tr h="7076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Nº Indicador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</a:tr>
              <a:tr h="15113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marL="95250" indent="0" algn="l" fontAlgn="ctr">
                        <a:tabLst>
                          <a:tab pos="6100763" algn="l"/>
                        </a:tabLst>
                      </a:pPr>
                      <a:r>
                        <a:rPr lang="pt-BR" sz="2000" b="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gravidez na adolescência entre as faixas etárias de 10 a 19 anos 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</a:tr>
              <a:tr h="15800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marL="95250" indent="0" algn="l" defTabSz="914400" rtl="0" eaLnBrk="1" fontAlgn="ctr" latinLnBrk="0" hangingPunct="1">
                        <a:tabLst>
                          <a:tab pos="6100763" algn="l"/>
                        </a:tabLst>
                      </a:pPr>
                      <a:r>
                        <a:rPr lang="pt-BR" sz="2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Cobertura populacional estimada pelas equipes de Atenção Básica </a:t>
                      </a:r>
                    </a:p>
                  </a:txBody>
                  <a:tcPr marL="3110" marR="3110" marT="3110" marB="0" anchor="ctr"/>
                </a:tc>
              </a:tr>
              <a:tr h="1847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18 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marL="95250" indent="0" algn="l" defTabSz="914400" rtl="0" eaLnBrk="1" fontAlgn="ctr" latinLnBrk="0" hangingPunct="1">
                        <a:tabLst>
                          <a:tab pos="6100763" algn="l"/>
                        </a:tabLst>
                      </a:pPr>
                      <a:r>
                        <a:rPr lang="pt-BR" sz="2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Cobertura de acompanhamento das condicionalidades de Saúde do Programa Bolsa Família (PBF) </a:t>
                      </a:r>
                    </a:p>
                  </a:txBody>
                  <a:tcPr marL="3110" marR="3110" marT="3110" marB="0" anchor="ctr"/>
                </a:tc>
              </a:tr>
              <a:tr h="1305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19 </a:t>
                      </a:r>
                      <a:endParaRPr lang="pt-BR" sz="2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marL="95250" indent="0" algn="l" defTabSz="914400" rtl="0" eaLnBrk="1" fontAlgn="ctr" latinLnBrk="0" hangingPunct="1">
                        <a:tabLst>
                          <a:tab pos="6100763" algn="l"/>
                        </a:tabLst>
                      </a:pPr>
                      <a:r>
                        <a:rPr lang="pt-BR" sz="2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Cobertura populacional estimada de saúde bucal na Atenção Básica </a:t>
                      </a:r>
                    </a:p>
                  </a:txBody>
                  <a:tcPr marL="3110" marR="3110" marT="3110" marB="0" anchor="ctr"/>
                </a:tc>
              </a:tr>
              <a:tr h="1847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23 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110" marR="3110" marT="3110" marB="0" anchor="ctr"/>
                </a:tc>
                <a:tc>
                  <a:txBody>
                    <a:bodyPr/>
                    <a:lstStyle/>
                    <a:p>
                      <a:pPr marL="95250" indent="0" algn="l" defTabSz="914400" rtl="0" eaLnBrk="1" fontAlgn="ctr" latinLnBrk="0" hangingPunct="1">
                        <a:tabLst>
                          <a:tab pos="6100763" algn="l"/>
                        </a:tabLst>
                      </a:pPr>
                      <a:r>
                        <a:rPr lang="pt-BR" sz="20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Proporção de preenchimento do campo "ocupação" nas notificações de agravos relacionados ao trabalho </a:t>
                      </a:r>
                    </a:p>
                  </a:txBody>
                  <a:tcPr marL="3110" marR="3110" marT="311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399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2" name="Grupo 21"/>
          <p:cNvGrpSpPr/>
          <p:nvPr/>
        </p:nvGrpSpPr>
        <p:grpSpPr>
          <a:xfrm>
            <a:off x="6876257" y="216024"/>
            <a:ext cx="1440159" cy="1268760"/>
            <a:chOff x="6948264" y="4797152"/>
            <a:chExt cx="2160240" cy="1931442"/>
          </a:xfrm>
        </p:grpSpPr>
        <p:sp>
          <p:nvSpPr>
            <p:cNvPr id="4" name="Explosão 1 3"/>
            <p:cNvSpPr/>
            <p:nvPr/>
          </p:nvSpPr>
          <p:spPr>
            <a:xfrm>
              <a:off x="6948264" y="4797152"/>
              <a:ext cx="2160240" cy="1931442"/>
            </a:xfrm>
            <a:prstGeom prst="irregularSeal1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7309473" y="5501263"/>
              <a:ext cx="1528125" cy="632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050" b="1" dirty="0" smtClean="0">
                  <a:latin typeface="Arial" pitchFamily="34" charset="0"/>
                  <a:cs typeface="Arial" pitchFamily="34" charset="0"/>
                </a:rPr>
                <a:t>INDICADOR NOVO!!</a:t>
              </a:r>
              <a:endParaRPr lang="pt-B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9512" y="126876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algn="just" fontAlgn="ctr">
              <a:tabLst>
                <a:tab pos="6100763" algn="l"/>
              </a:tabLst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Indicador 14 - Proporção </a:t>
            </a:r>
            <a:r>
              <a:rPr lang="pt-BR" sz="2000" b="1" dirty="0">
                <a:latin typeface="Arial" pitchFamily="34" charset="0"/>
                <a:cs typeface="Arial" pitchFamily="34" charset="0"/>
              </a:rPr>
              <a:t>de gravidez na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adolescência entre </a:t>
            </a:r>
            <a:r>
              <a:rPr lang="pt-BR" sz="2000" b="1" dirty="0">
                <a:latin typeface="Arial" pitchFamily="34" charset="0"/>
                <a:cs typeface="Arial" pitchFamily="34" charset="0"/>
              </a:rPr>
              <a:t>as faixas etárias de 10 a 19 anos </a:t>
            </a:r>
            <a:endParaRPr lang="pt-BR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23528" y="2134973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Arial" pitchFamily="34" charset="0"/>
                <a:cs typeface="Arial" pitchFamily="34" charset="0"/>
              </a:rPr>
              <a:t>Numerador: </a:t>
            </a:r>
            <a:r>
              <a:rPr lang="pt-B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Número 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nascidos vivos de mães adolescentes de 10 a 19 anos residentes em determinado local e período</a:t>
            </a:r>
            <a:r>
              <a:rPr lang="pt-BR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6" name="Retângulo 5"/>
          <p:cNvSpPr/>
          <p:nvPr/>
        </p:nvSpPr>
        <p:spPr>
          <a:xfrm>
            <a:off x="323528" y="2658193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Arial" pitchFamily="34" charset="0"/>
                <a:cs typeface="Arial" pitchFamily="34" charset="0"/>
              </a:rPr>
              <a:t>Denominador: </a:t>
            </a:r>
            <a:r>
              <a:rPr lang="pt-B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Número 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nascidos vivos de mães residentes no mesmo local e período 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cxnSp>
        <p:nvCxnSpPr>
          <p:cNvPr id="14" name="Conector reto 13"/>
          <p:cNvCxnSpPr/>
          <p:nvPr/>
        </p:nvCxnSpPr>
        <p:spPr>
          <a:xfrm>
            <a:off x="323528" y="2658193"/>
            <a:ext cx="5688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ângulo 16"/>
          <p:cNvSpPr/>
          <p:nvPr/>
        </p:nvSpPr>
        <p:spPr>
          <a:xfrm>
            <a:off x="6084167" y="2401724"/>
            <a:ext cx="1225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X 100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092280" y="2060848"/>
            <a:ext cx="17281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66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pt-BR" sz="6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%</a:t>
            </a:r>
            <a:endParaRPr lang="pt-BR" sz="6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6589393" y="3171987"/>
            <a:ext cx="2519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SINASC</a:t>
            </a:r>
            <a:endParaRPr lang="pt-BR" sz="4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323528" y="3284984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Onde conseguir os dados?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1" name="Seta para a direita 20"/>
          <p:cNvSpPr/>
          <p:nvPr/>
        </p:nvSpPr>
        <p:spPr>
          <a:xfrm>
            <a:off x="4572000" y="3284984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CaixaDeTexto 24"/>
          <p:cNvSpPr txBox="1"/>
          <p:nvPr/>
        </p:nvSpPr>
        <p:spPr>
          <a:xfrm>
            <a:off x="7092280" y="3801234"/>
            <a:ext cx="1547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2015</a:t>
            </a:r>
            <a:endParaRPr lang="pt-BR" sz="4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323528" y="3914231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Qual período (ano) utilizar?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7" name="Seta para a direita 26"/>
          <p:cNvSpPr/>
          <p:nvPr/>
        </p:nvSpPr>
        <p:spPr>
          <a:xfrm>
            <a:off x="4572000" y="3914231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28" name="Gráfico 27" title="Indicador 14 - Proporção de gravidez na adolescência entre as faixas etárias de 10 a 19 ano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7248390"/>
              </p:ext>
            </p:extLst>
          </p:nvPr>
        </p:nvGraphicFramePr>
        <p:xfrm>
          <a:off x="298376" y="4509120"/>
          <a:ext cx="6649888" cy="2219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CaixaDeTexto 23"/>
          <p:cNvSpPr txBox="1"/>
          <p:nvPr/>
        </p:nvSpPr>
        <p:spPr>
          <a:xfrm>
            <a:off x="6804248" y="4566607"/>
            <a:ext cx="2232247" cy="215443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2017</a:t>
            </a:r>
          </a:p>
          <a:p>
            <a:pPr algn="ctr"/>
            <a:endParaRPr lang="pt-BR" sz="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Optou-se </a:t>
            </a:r>
            <a:r>
              <a:rPr lang="pt-B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por pactuar os resultados alcançados em 2016</a:t>
            </a:r>
          </a:p>
        </p:txBody>
      </p:sp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2" name="Grupo 21"/>
          <p:cNvGrpSpPr/>
          <p:nvPr/>
        </p:nvGrpSpPr>
        <p:grpSpPr>
          <a:xfrm>
            <a:off x="6876257" y="216024"/>
            <a:ext cx="1440159" cy="1268760"/>
            <a:chOff x="6948264" y="4797152"/>
            <a:chExt cx="2160240" cy="1931442"/>
          </a:xfrm>
        </p:grpSpPr>
        <p:sp>
          <p:nvSpPr>
            <p:cNvPr id="4" name="Explosão 1 3"/>
            <p:cNvSpPr/>
            <p:nvPr/>
          </p:nvSpPr>
          <p:spPr>
            <a:xfrm>
              <a:off x="6948264" y="4797152"/>
              <a:ext cx="2160240" cy="1931442"/>
            </a:xfrm>
            <a:prstGeom prst="irregularSeal1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7309473" y="5501263"/>
              <a:ext cx="1528125" cy="632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050" b="1" dirty="0" smtClean="0">
                  <a:latin typeface="Arial" pitchFamily="34" charset="0"/>
                  <a:cs typeface="Arial" pitchFamily="34" charset="0"/>
                </a:rPr>
                <a:t>INDICADOR NOVO!!</a:t>
              </a:r>
              <a:endParaRPr lang="pt-B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9512" y="126876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algn="just" fontAlgn="ctr">
              <a:tabLst>
                <a:tab pos="6100763" algn="l"/>
              </a:tabLst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Indicador 17 - </a:t>
            </a:r>
            <a:r>
              <a:rPr lang="pt-BR" sz="2000" b="1" dirty="0">
                <a:latin typeface="Arial" pitchFamily="34" charset="0"/>
                <a:cs typeface="Arial" pitchFamily="34" charset="0"/>
              </a:rPr>
              <a:t>Cobertura populacional estimada pelas equipes de Atenção Básica  </a:t>
            </a:r>
          </a:p>
        </p:txBody>
      </p:sp>
      <p:sp>
        <p:nvSpPr>
          <p:cNvPr id="3" name="Retângulo 2"/>
          <p:cNvSpPr/>
          <p:nvPr/>
        </p:nvSpPr>
        <p:spPr>
          <a:xfrm>
            <a:off x="323528" y="2134973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Arial" pitchFamily="34" charset="0"/>
                <a:cs typeface="Arial" pitchFamily="34" charset="0"/>
              </a:rPr>
              <a:t>Numerador:</a:t>
            </a:r>
            <a:r>
              <a:rPr lang="pt-BR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(Nº de eSF x 3.450 + (Nº eAB + Nº eSF equivalente ) em determinado local e período x 3.000)</a:t>
            </a:r>
            <a:r>
              <a:rPr lang="pt-BR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6" name="Retângulo 5"/>
          <p:cNvSpPr/>
          <p:nvPr/>
        </p:nvSpPr>
        <p:spPr>
          <a:xfrm>
            <a:off x="323528" y="2658193"/>
            <a:ext cx="56886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Arial" pitchFamily="34" charset="0"/>
                <a:cs typeface="Arial" pitchFamily="34" charset="0"/>
              </a:rPr>
              <a:t>Denominador: 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Estimativa da populacional do ano </a:t>
            </a:r>
            <a:r>
              <a:rPr lang="pt-B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anterior (IBGE)</a:t>
            </a:r>
            <a:r>
              <a:rPr lang="pt-BR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</a:p>
        </p:txBody>
      </p:sp>
      <p:cxnSp>
        <p:nvCxnSpPr>
          <p:cNvPr id="14" name="Conector reto 13"/>
          <p:cNvCxnSpPr/>
          <p:nvPr/>
        </p:nvCxnSpPr>
        <p:spPr>
          <a:xfrm>
            <a:off x="323528" y="2658193"/>
            <a:ext cx="5688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ângulo 16"/>
          <p:cNvSpPr/>
          <p:nvPr/>
        </p:nvSpPr>
        <p:spPr>
          <a:xfrm>
            <a:off x="6084167" y="2401724"/>
            <a:ext cx="1225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X 100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092280" y="2060848"/>
            <a:ext cx="17281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66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pt-BR" sz="6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%</a:t>
            </a:r>
            <a:endParaRPr lang="pt-BR" sz="6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6156177" y="3171987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e-GESTOR</a:t>
            </a:r>
            <a:endParaRPr lang="pt-BR" sz="36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323528" y="3284984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Onde conseguir os dados?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1" name="Seta para a direita 20"/>
          <p:cNvSpPr/>
          <p:nvPr/>
        </p:nvSpPr>
        <p:spPr>
          <a:xfrm>
            <a:off x="4572000" y="3284984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7092280" y="3717032"/>
            <a:ext cx="1547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pt-BR" sz="4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323528" y="3914231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Qual período (ano) utilizar?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7" name="Seta para a direita 26"/>
          <p:cNvSpPr/>
          <p:nvPr/>
        </p:nvSpPr>
        <p:spPr>
          <a:xfrm>
            <a:off x="4572000" y="3914231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7092280" y="4293096"/>
            <a:ext cx="14153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Competência DEZ</a:t>
            </a:r>
            <a:endParaRPr lang="pt-BR" sz="11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6804248" y="4658940"/>
            <a:ext cx="2232247" cy="215443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2017</a:t>
            </a:r>
          </a:p>
          <a:p>
            <a:pPr algn="ctr"/>
            <a:endParaRPr lang="pt-BR" sz="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Optou-se </a:t>
            </a:r>
            <a:r>
              <a:rPr lang="pt-B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por pactuar os resultados alcançados em 2016</a:t>
            </a:r>
          </a:p>
        </p:txBody>
      </p:sp>
      <p:graphicFrame>
        <p:nvGraphicFramePr>
          <p:cNvPr id="31" name="Gráfico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657568"/>
              </p:ext>
            </p:extLst>
          </p:nvPr>
        </p:nvGraphicFramePr>
        <p:xfrm>
          <a:off x="43097" y="4509120"/>
          <a:ext cx="6657975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715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9512" y="126876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algn="just" fontAlgn="ctr">
              <a:tabLst>
                <a:tab pos="6100763" algn="l"/>
              </a:tabLst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Indicador 18 </a:t>
            </a:r>
            <a:r>
              <a:rPr lang="pt-BR" sz="2000" b="1" dirty="0">
                <a:latin typeface="Arial" pitchFamily="34" charset="0"/>
                <a:cs typeface="Arial" pitchFamily="34" charset="0"/>
              </a:rPr>
              <a:t>- Cobertura de acompanhamento das condicionalidades de Saúde do Programa Bolsa Família (PBF) </a:t>
            </a:r>
            <a:endParaRPr lang="pt-BR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23528" y="1970256"/>
            <a:ext cx="56886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Arial" pitchFamily="34" charset="0"/>
                <a:cs typeface="Arial" pitchFamily="34" charset="0"/>
              </a:rPr>
              <a:t>Numerador: 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Número de famílias beneficiárias do Programa Bolsa Família com perfil saúde acompanhadas pela atenção básica na última vigência do ano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6" name="Retângulo 5"/>
          <p:cNvSpPr/>
          <p:nvPr/>
        </p:nvSpPr>
        <p:spPr>
          <a:xfrm>
            <a:off x="323528" y="2658193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Arial" pitchFamily="34" charset="0"/>
                <a:cs typeface="Arial" pitchFamily="34" charset="0"/>
              </a:rPr>
              <a:t>Denominador: 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Número total de famílias beneficiárias do Programa Bolsa Família com perfil saúde na última vigência do ano	</a:t>
            </a:r>
          </a:p>
        </p:txBody>
      </p:sp>
      <p:cxnSp>
        <p:nvCxnSpPr>
          <p:cNvPr id="14" name="Conector reto 13"/>
          <p:cNvCxnSpPr/>
          <p:nvPr/>
        </p:nvCxnSpPr>
        <p:spPr>
          <a:xfrm>
            <a:off x="323528" y="2708920"/>
            <a:ext cx="5688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ângulo 16"/>
          <p:cNvSpPr/>
          <p:nvPr/>
        </p:nvSpPr>
        <p:spPr>
          <a:xfrm>
            <a:off x="6084167" y="2401724"/>
            <a:ext cx="1225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X 100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092280" y="2060848"/>
            <a:ext cx="17281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66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pt-BR" sz="6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%</a:t>
            </a:r>
            <a:endParaRPr lang="pt-BR" sz="6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6300193" y="3102059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kern="1400" spc="3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Sistema de Gestão do Acompanhamento das Condicionalidades de Saúde do PBF</a:t>
            </a:r>
          </a:p>
        </p:txBody>
      </p:sp>
      <p:sp>
        <p:nvSpPr>
          <p:cNvPr id="23" name="Retângulo 22"/>
          <p:cNvSpPr/>
          <p:nvPr/>
        </p:nvSpPr>
        <p:spPr>
          <a:xfrm>
            <a:off x="323528" y="3284984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Onde conseguir os dados?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1" name="Seta para a direita 20"/>
          <p:cNvSpPr/>
          <p:nvPr/>
        </p:nvSpPr>
        <p:spPr>
          <a:xfrm>
            <a:off x="4572000" y="3284984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7092280" y="3801234"/>
            <a:ext cx="1547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pt-BR" sz="4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323528" y="3914231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Qual período (ano) utilizar?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7" name="Seta para a direita 26"/>
          <p:cNvSpPr/>
          <p:nvPr/>
        </p:nvSpPr>
        <p:spPr>
          <a:xfrm>
            <a:off x="4572000" y="3914231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5580112" y="1622159"/>
            <a:ext cx="345638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1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http://bolsafamilia.datasus.gov.br/w3c/bfa.asp </a:t>
            </a:r>
          </a:p>
        </p:txBody>
      </p:sp>
      <p:sp>
        <p:nvSpPr>
          <p:cNvPr id="29" name="CaixaDeTexto 28"/>
          <p:cNvSpPr txBox="1"/>
          <p:nvPr/>
        </p:nvSpPr>
        <p:spPr>
          <a:xfrm>
            <a:off x="6696820" y="4658940"/>
            <a:ext cx="2339676" cy="215443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2017</a:t>
            </a:r>
          </a:p>
          <a:p>
            <a:pPr algn="ctr"/>
            <a:endParaRPr lang="pt-BR" sz="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Optou-se </a:t>
            </a:r>
            <a:r>
              <a:rPr lang="pt-B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por pactuar </a:t>
            </a:r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 metas/resultados alcançadas </a:t>
            </a:r>
            <a:r>
              <a:rPr lang="pt-B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em 2016</a:t>
            </a:r>
          </a:p>
        </p:txBody>
      </p:sp>
      <p:graphicFrame>
        <p:nvGraphicFramePr>
          <p:cNvPr id="30" name="Gráfico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0523700"/>
              </p:ext>
            </p:extLst>
          </p:nvPr>
        </p:nvGraphicFramePr>
        <p:xfrm>
          <a:off x="59035" y="4509120"/>
          <a:ext cx="663778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715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2" name="Grupo 21"/>
          <p:cNvGrpSpPr/>
          <p:nvPr/>
        </p:nvGrpSpPr>
        <p:grpSpPr>
          <a:xfrm>
            <a:off x="6876257" y="216024"/>
            <a:ext cx="1440159" cy="1268760"/>
            <a:chOff x="6948264" y="4797152"/>
            <a:chExt cx="2160240" cy="1931442"/>
          </a:xfrm>
        </p:grpSpPr>
        <p:sp>
          <p:nvSpPr>
            <p:cNvPr id="4" name="Explosão 1 3"/>
            <p:cNvSpPr/>
            <p:nvPr/>
          </p:nvSpPr>
          <p:spPr>
            <a:xfrm>
              <a:off x="6948264" y="4797152"/>
              <a:ext cx="2160240" cy="1931442"/>
            </a:xfrm>
            <a:prstGeom prst="irregularSeal1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7309473" y="5501263"/>
              <a:ext cx="1528125" cy="632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050" b="1" dirty="0" smtClean="0">
                  <a:latin typeface="Arial" pitchFamily="34" charset="0"/>
                  <a:cs typeface="Arial" pitchFamily="34" charset="0"/>
                </a:rPr>
                <a:t>INDICADOR NOVO!!</a:t>
              </a:r>
              <a:endParaRPr lang="pt-B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9512" y="126876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algn="just" fontAlgn="ctr">
              <a:tabLst>
                <a:tab pos="6100763" algn="l"/>
              </a:tabLst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Indicador 19 </a:t>
            </a:r>
            <a:r>
              <a:rPr lang="pt-BR" sz="2000" b="1" dirty="0">
                <a:latin typeface="Arial" pitchFamily="34" charset="0"/>
                <a:cs typeface="Arial" pitchFamily="34" charset="0"/>
              </a:rPr>
              <a:t>- Cobertura populacional estimada de saúde bucal na Atenção Básica </a:t>
            </a:r>
            <a:endParaRPr lang="pt-BR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23528" y="2134973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400" dirty="0" smtClean="0">
                <a:latin typeface="Arial" pitchFamily="34" charset="0"/>
                <a:cs typeface="Arial" pitchFamily="34" charset="0"/>
              </a:rPr>
              <a:t>Numerador:</a:t>
            </a:r>
            <a:r>
              <a:rPr lang="pt-BR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((nº </a:t>
            </a:r>
            <a:r>
              <a:rPr lang="pt-BR" sz="1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Esb</a:t>
            </a:r>
            <a:r>
              <a:rPr lang="pt-B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x 3.450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)+(nº eSB </a:t>
            </a:r>
            <a:r>
              <a:rPr lang="pt-B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equivalentes x 3.000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)) em determinado local e período	</a:t>
            </a:r>
          </a:p>
        </p:txBody>
      </p:sp>
      <p:sp>
        <p:nvSpPr>
          <p:cNvPr id="6" name="Retângulo 5"/>
          <p:cNvSpPr/>
          <p:nvPr/>
        </p:nvSpPr>
        <p:spPr>
          <a:xfrm>
            <a:off x="323528" y="2658193"/>
            <a:ext cx="56886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Arial" pitchFamily="34" charset="0"/>
                <a:cs typeface="Arial" pitchFamily="34" charset="0"/>
              </a:rPr>
              <a:t>Denominador: 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Estimativa da populacional do ano anterior (IBGE)	</a:t>
            </a:r>
          </a:p>
        </p:txBody>
      </p:sp>
      <p:cxnSp>
        <p:nvCxnSpPr>
          <p:cNvPr id="14" name="Conector reto 13"/>
          <p:cNvCxnSpPr/>
          <p:nvPr/>
        </p:nvCxnSpPr>
        <p:spPr>
          <a:xfrm>
            <a:off x="323528" y="2658193"/>
            <a:ext cx="5688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ângulo 16"/>
          <p:cNvSpPr/>
          <p:nvPr/>
        </p:nvSpPr>
        <p:spPr>
          <a:xfrm>
            <a:off x="6084167" y="2401724"/>
            <a:ext cx="1225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X 100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092280" y="2060848"/>
            <a:ext cx="17281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66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pt-BR" sz="6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%</a:t>
            </a:r>
            <a:endParaRPr lang="pt-BR" sz="6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323528" y="3284984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Onde conseguir os dados?</a:t>
            </a:r>
            <a:r>
              <a:rPr lang="pt-BR" sz="2400" b="1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1" name="Seta para a direita 20"/>
          <p:cNvSpPr/>
          <p:nvPr/>
        </p:nvSpPr>
        <p:spPr>
          <a:xfrm>
            <a:off x="4572000" y="3284984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323528" y="3914231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Qual período (ano) utilizar?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7" name="Seta para a direita 26"/>
          <p:cNvSpPr/>
          <p:nvPr/>
        </p:nvSpPr>
        <p:spPr>
          <a:xfrm>
            <a:off x="4572000" y="3914231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6156177" y="3171987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e-GESTOR</a:t>
            </a:r>
            <a:endParaRPr lang="pt-BR" sz="36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7092280" y="3717032"/>
            <a:ext cx="1547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pt-BR" sz="4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7092280" y="4293096"/>
            <a:ext cx="14153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Competência DEZ</a:t>
            </a:r>
            <a:endParaRPr lang="pt-BR" sz="11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6804248" y="4658940"/>
            <a:ext cx="2232247" cy="215443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2017</a:t>
            </a:r>
          </a:p>
          <a:p>
            <a:pPr algn="ctr"/>
            <a:endParaRPr lang="pt-BR" sz="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Optou-se </a:t>
            </a:r>
            <a:r>
              <a:rPr lang="pt-B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por pactuar os resultados alcançados em 2016</a:t>
            </a:r>
          </a:p>
        </p:txBody>
      </p:sp>
      <p:graphicFrame>
        <p:nvGraphicFramePr>
          <p:cNvPr id="34" name="Gráfico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9528165"/>
              </p:ext>
            </p:extLst>
          </p:nvPr>
        </p:nvGraphicFramePr>
        <p:xfrm>
          <a:off x="60636" y="4554706"/>
          <a:ext cx="6636183" cy="2258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715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2" name="Grupo 21"/>
          <p:cNvGrpSpPr/>
          <p:nvPr/>
        </p:nvGrpSpPr>
        <p:grpSpPr>
          <a:xfrm>
            <a:off x="6876257" y="216024"/>
            <a:ext cx="1440159" cy="1268760"/>
            <a:chOff x="6948264" y="4797152"/>
            <a:chExt cx="2160240" cy="1931442"/>
          </a:xfrm>
        </p:grpSpPr>
        <p:sp>
          <p:nvSpPr>
            <p:cNvPr id="4" name="Explosão 1 3"/>
            <p:cNvSpPr/>
            <p:nvPr/>
          </p:nvSpPr>
          <p:spPr>
            <a:xfrm>
              <a:off x="6948264" y="4797152"/>
              <a:ext cx="2160240" cy="1931442"/>
            </a:xfrm>
            <a:prstGeom prst="irregularSeal1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7309473" y="5501263"/>
              <a:ext cx="1528125" cy="632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050" b="1" dirty="0" smtClean="0">
                  <a:latin typeface="Arial" pitchFamily="34" charset="0"/>
                  <a:cs typeface="Arial" pitchFamily="34" charset="0"/>
                </a:rPr>
                <a:t>INDICADOR NOVO!!</a:t>
              </a:r>
              <a:endParaRPr lang="pt-B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79512" y="126876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algn="just" fontAlgn="ctr">
              <a:tabLst>
                <a:tab pos="6100763" algn="l"/>
              </a:tabLst>
            </a:pP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Indicador 23 </a:t>
            </a:r>
            <a:r>
              <a:rPr lang="pt-BR" sz="2000" b="1" dirty="0">
                <a:latin typeface="Arial" pitchFamily="34" charset="0"/>
                <a:cs typeface="Arial" pitchFamily="34" charset="0"/>
              </a:rPr>
              <a:t>- Proporção de preenchimento do campo "ocupação" nas notificações de agravos relacionados ao trabalho </a:t>
            </a:r>
            <a:endParaRPr lang="pt-BR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23528" y="1916832"/>
            <a:ext cx="56886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Arial" pitchFamily="34" charset="0"/>
                <a:cs typeface="Arial" pitchFamily="34" charset="0"/>
              </a:rPr>
              <a:t>Numerador: 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Número de notificações de agravos com o campo “Ocupação” preenchido com o código da </a:t>
            </a:r>
            <a:r>
              <a:rPr lang="pt-B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CBO 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correspondente, </a:t>
            </a:r>
            <a:r>
              <a:rPr lang="pt-BR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em 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determinado ano e local de ocorrência do caso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6" name="Retângulo 5"/>
          <p:cNvSpPr/>
          <p:nvPr/>
        </p:nvSpPr>
        <p:spPr>
          <a:xfrm>
            <a:off x="323528" y="2658193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Arial" pitchFamily="34" charset="0"/>
                <a:cs typeface="Arial" pitchFamily="34" charset="0"/>
              </a:rPr>
              <a:t>Denominador: 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Número total de casos de agravos relacionados ao trabalho notificados, em determinado ano e local de ocorrência</a:t>
            </a:r>
            <a:r>
              <a:rPr lang="pt-BR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</a:p>
        </p:txBody>
      </p:sp>
      <p:cxnSp>
        <p:nvCxnSpPr>
          <p:cNvPr id="14" name="Conector reto 13"/>
          <p:cNvCxnSpPr/>
          <p:nvPr/>
        </p:nvCxnSpPr>
        <p:spPr>
          <a:xfrm>
            <a:off x="323528" y="2658193"/>
            <a:ext cx="56886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ângulo 16"/>
          <p:cNvSpPr/>
          <p:nvPr/>
        </p:nvSpPr>
        <p:spPr>
          <a:xfrm>
            <a:off x="6084167" y="2401724"/>
            <a:ext cx="1225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X 100</a:t>
            </a:r>
            <a:endParaRPr lang="pt-B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7092280" y="2060848"/>
            <a:ext cx="17281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66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pt-BR" sz="6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%</a:t>
            </a:r>
            <a:endParaRPr lang="pt-BR" sz="6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6935367" y="3171987"/>
            <a:ext cx="20291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SINAN</a:t>
            </a:r>
            <a:endParaRPr lang="pt-BR" sz="4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323528" y="3284984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Onde conseguir os dados?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1" name="Seta para a direita 20"/>
          <p:cNvSpPr/>
          <p:nvPr/>
        </p:nvSpPr>
        <p:spPr>
          <a:xfrm>
            <a:off x="4572000" y="3284984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7092280" y="3801234"/>
            <a:ext cx="1547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kern="1400" spc="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2015</a:t>
            </a:r>
            <a:endParaRPr lang="pt-BR" sz="4000" b="1" kern="1400" spc="3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323528" y="3914231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Arial" pitchFamily="34" charset="0"/>
                <a:cs typeface="Arial" pitchFamily="34" charset="0"/>
              </a:rPr>
              <a:t>Qual período (ano) utilizar?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27" name="Seta para a direita 26"/>
          <p:cNvSpPr/>
          <p:nvPr/>
        </p:nvSpPr>
        <p:spPr>
          <a:xfrm>
            <a:off x="4572000" y="3914231"/>
            <a:ext cx="1440160" cy="46166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0000"/>
              </a:solidFill>
            </a:endParaRPr>
          </a:p>
        </p:txBody>
      </p:sp>
      <p:graphicFrame>
        <p:nvGraphicFramePr>
          <p:cNvPr id="28" name="Grá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4566706"/>
              </p:ext>
            </p:extLst>
          </p:nvPr>
        </p:nvGraphicFramePr>
        <p:xfrm>
          <a:off x="179512" y="4509120"/>
          <a:ext cx="6517307" cy="2360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CaixaDeTexto 28"/>
          <p:cNvSpPr txBox="1"/>
          <p:nvPr/>
        </p:nvSpPr>
        <p:spPr>
          <a:xfrm>
            <a:off x="6804248" y="4797152"/>
            <a:ext cx="2232247" cy="1846659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 2017</a:t>
            </a:r>
          </a:p>
          <a:p>
            <a:pPr algn="ctr"/>
            <a:endParaRPr lang="pt-BR" sz="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Optou-se </a:t>
            </a:r>
            <a:r>
              <a:rPr lang="pt-BR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por pactuar </a:t>
            </a:r>
            <a:r>
              <a:rPr lang="pt-BR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100% para todos os municípios</a:t>
            </a:r>
            <a:endParaRPr lang="pt-BR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54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467545" y="1340768"/>
            <a:ext cx="8280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REGIONAL 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ALTO SOLIMÕES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625643"/>
              </p:ext>
            </p:extLst>
          </p:nvPr>
        </p:nvGraphicFramePr>
        <p:xfrm>
          <a:off x="263661" y="2141567"/>
          <a:ext cx="8628818" cy="45973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79947"/>
                <a:gridCol w="432048"/>
                <a:gridCol w="436207"/>
                <a:gridCol w="387812"/>
                <a:gridCol w="387812"/>
                <a:gridCol w="387812"/>
                <a:gridCol w="387812"/>
                <a:gridCol w="387812"/>
                <a:gridCol w="387812"/>
                <a:gridCol w="387812"/>
                <a:gridCol w="387812"/>
                <a:gridCol w="387812"/>
                <a:gridCol w="387812"/>
                <a:gridCol w="387812"/>
                <a:gridCol w="387812"/>
                <a:gridCol w="387812"/>
                <a:gridCol w="387812"/>
                <a:gridCol w="387812"/>
                <a:gridCol w="387812"/>
                <a:gridCol w="387812"/>
                <a:gridCol w="387812"/>
              </a:tblGrid>
              <a:tr h="17079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ESTADUAL PACTUADA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REGIONAL PROPOSTA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AMATURÁ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ATALAIA DO NORTE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BENJAMIN CONSTANT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FONTE BOA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JUTAÍ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SANTO ANTÔNIO DO IÇÁ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SÃO PAULO DE OLIVENÇA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TABATINGA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TONANTINS</a:t>
                      </a:r>
                      <a:endParaRPr lang="pt-BR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6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5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5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76856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gravidez na adolescência entre as faixas etárias de 10 a 19 anos 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25,29%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40,00%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28,63%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25,72%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25,72%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27,14%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27,14%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40,76%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40,76%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35,10%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35,10%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31,96%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31,96%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25,46%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25,46%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24,81%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24,81%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32,11%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32,11%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pelas equipes de Atenção Básica 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64,65%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83,57%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90,00%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63,61%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90,32%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95,13%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66,53%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61,16%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76,08%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78,42%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83,54%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97,91%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94,43%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78,41%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02474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de acompanhamento das condicionalidades de Saúde do Programa Bolsa Família (PBF) 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80,50%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92,50%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93,00%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93,16%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92,19%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92,19%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96,00%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96,00%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90,00%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90,00%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87,00%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87,87%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96,62%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96,62%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92,32%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92,32%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93,00%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93,00%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de saúde bucal na Atenção Básica 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51,93%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63,61%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63,61%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73,62%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73,62%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48,87%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17,48%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93,29%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93,29%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77,78%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77,78%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85,49%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85,49%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28,33%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28,33%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49,00%</a:t>
                      </a:r>
                      <a:endParaRPr lang="pt-BR" sz="7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45,23%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53,58%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53,58%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110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preenchimento do campo "ocupação" nas notificações de agravos relacionados ao trabalho 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524" y="2"/>
            <a:ext cx="979980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864096" cy="1002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1492155" y="149731"/>
            <a:ext cx="617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METAS E INDICADORES SISPACTO 2017</a:t>
            </a:r>
          </a:p>
          <a:p>
            <a:pPr algn="ctr"/>
            <a:r>
              <a:rPr lang="pt-BR" sz="2400" b="1" dirty="0" smtClean="0">
                <a:latin typeface="Arial" pitchFamily="34" charset="0"/>
                <a:cs typeface="Arial" pitchFamily="34" charset="0"/>
              </a:rPr>
              <a:t>ATENÇÃO BÁSICA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0" y="1052736"/>
            <a:ext cx="9144000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467545" y="1340768"/>
            <a:ext cx="8280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" pitchFamily="34" charset="0"/>
                <a:cs typeface="Arial" pitchFamily="34" charset="0"/>
              </a:rPr>
              <a:t>REGIONAL 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BAIXO AMAZONAS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207780"/>
              </p:ext>
            </p:extLst>
          </p:nvPr>
        </p:nvGraphicFramePr>
        <p:xfrm>
          <a:off x="251516" y="2060848"/>
          <a:ext cx="8712971" cy="470183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96148"/>
                <a:gridCol w="648072"/>
                <a:gridCol w="654381"/>
                <a:gridCol w="611437"/>
                <a:gridCol w="611437"/>
                <a:gridCol w="611437"/>
                <a:gridCol w="611437"/>
                <a:gridCol w="611437"/>
                <a:gridCol w="611437"/>
                <a:gridCol w="611437"/>
                <a:gridCol w="611437"/>
                <a:gridCol w="611437"/>
                <a:gridCol w="611437"/>
              </a:tblGrid>
              <a:tr h="17079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Indicador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ESTADUAL PACTUADA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REGIONAL PROPOSTA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BARREIRINHA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BOA VISTA DO RAMOS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MAUÉS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NHAMUNDÁ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t-BR" sz="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PARINTINS</a:t>
                      </a:r>
                      <a:endParaRPr lang="pt-B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56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MUNICIPAL 2017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7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META SUGERIDA PELO ESTADO</a:t>
                      </a:r>
                      <a:endParaRPr lang="pt-BR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76856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gravidez na adolescência entre as faixas etárias de 10 a 19 anos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25,29%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30,49%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32,93%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32,93%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36,49%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36,49%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29,61%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29,61%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29,63%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29,63%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29,26%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29,26%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pelas equipes de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64,65%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85,91%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85,23%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51,00%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84,73%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76,50%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02474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de acompanhamento das condicionalidades de Saúde do Programa Bolsa Família (PBF)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80,50%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90,14%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99,37%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96,10%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75,00%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75,00%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93,01%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93,01%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597769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Cobertura populacional estimada de saúde bucal na Atenção Básica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48,00%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51,20%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78,77%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19,53%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19,53%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63,27%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63,27%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84,73%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84,73%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44,50%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36,03%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  <a:tr h="111014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Proporção de preenchimento do campo "ocupação" nas notificações de agravos relacionados ao trabalho </a:t>
                      </a:r>
                      <a:endParaRPr lang="pt-B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90,00%</a:t>
                      </a:r>
                      <a:endParaRPr lang="pt-BR" sz="9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9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100,00%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337" marR="5337" marT="533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3843</TotalTime>
  <Words>3126</Words>
  <Application>Microsoft Office PowerPoint</Application>
  <PresentationFormat>Apresentação na tela (4:3)</PresentationFormat>
  <Paragraphs>1133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Roberto M. Bezerra (SECRETÁRIO)</dc:creator>
  <cp:lastModifiedBy>Roberto M. Bezerra (SECRETÁRIO)</cp:lastModifiedBy>
  <cp:revision>67</cp:revision>
  <dcterms:created xsi:type="dcterms:W3CDTF">2017-04-06T18:39:19Z</dcterms:created>
  <dcterms:modified xsi:type="dcterms:W3CDTF">2017-05-29T23:16:17Z</dcterms:modified>
</cp:coreProperties>
</file>