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  <p:sldMasterId id="2147483725" r:id="rId2"/>
  </p:sldMasterIdLst>
  <p:sldIdLst>
    <p:sldId id="335" r:id="rId3"/>
    <p:sldId id="317" r:id="rId4"/>
    <p:sldId id="357" r:id="rId5"/>
    <p:sldId id="447" r:id="rId6"/>
    <p:sldId id="448" r:id="rId7"/>
    <p:sldId id="449" r:id="rId8"/>
    <p:sldId id="450" r:id="rId9"/>
    <p:sldId id="452" r:id="rId10"/>
    <p:sldId id="421" r:id="rId11"/>
    <p:sldId id="453" r:id="rId12"/>
    <p:sldId id="343" r:id="rId13"/>
    <p:sldId id="430" r:id="rId14"/>
    <p:sldId id="429" r:id="rId15"/>
    <p:sldId id="433" r:id="rId16"/>
    <p:sldId id="351" r:id="rId17"/>
    <p:sldId id="438" r:id="rId18"/>
    <p:sldId id="434" r:id="rId19"/>
    <p:sldId id="439" r:id="rId20"/>
    <p:sldId id="435" r:id="rId21"/>
    <p:sldId id="436" r:id="rId22"/>
    <p:sldId id="437" r:id="rId23"/>
    <p:sldId id="440" r:id="rId24"/>
    <p:sldId id="442" r:id="rId25"/>
    <p:sldId id="443" r:id="rId26"/>
    <p:sldId id="352" r:id="rId27"/>
    <p:sldId id="353" r:id="rId28"/>
    <p:sldId id="420" r:id="rId29"/>
    <p:sldId id="444" r:id="rId30"/>
    <p:sldId id="422" r:id="rId31"/>
    <p:sldId id="451" r:id="rId32"/>
    <p:sldId id="406" r:id="rId33"/>
    <p:sldId id="413" r:id="rId34"/>
    <p:sldId id="414" r:id="rId35"/>
    <p:sldId id="415" r:id="rId36"/>
    <p:sldId id="416" r:id="rId37"/>
    <p:sldId id="417" r:id="rId38"/>
    <p:sldId id="423" r:id="rId3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A1CB"/>
    <a:srgbClr val="33CC33"/>
    <a:srgbClr val="0000CC"/>
    <a:srgbClr val="005828"/>
    <a:srgbClr val="008000"/>
    <a:srgbClr val="71FFB1"/>
    <a:srgbClr val="29FF8A"/>
    <a:srgbClr val="00FA71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Estilo Médio 1 - Ênfas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2833802-FEF1-4C79-8D5D-14CF1EAF98D9}" styleName="Estilo Claro 2 - Ênfas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94709" autoAdjust="0"/>
  </p:normalViewPr>
  <p:slideViewPr>
    <p:cSldViewPr>
      <p:cViewPr>
        <p:scale>
          <a:sx n="75" d="100"/>
          <a:sy n="75" d="100"/>
        </p:scale>
        <p:origin x="-72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noProof="0" smtClean="0"/>
              <a:t>Clique para editar o estilo do subtítulo mestre</a:t>
            </a:r>
            <a:endParaRPr lang="pt-BR" noProof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4" name="Espaço Reservado para Texto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pt-BR" noProof="0" smtClean="0"/>
              <a:t>Clique para editar o texto mestre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s &quot;especiais&quot; 2_Demo, Vídeo etc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noProof="0" smtClean="0"/>
              <a:t>Clique para editar o estilo do subtítulo mestre</a:t>
            </a:r>
            <a:endParaRPr lang="pt-BR" noProof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pt-BR" noProof="0" smtClean="0"/>
              <a:t>clique para…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ar para slides com Código de Softw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533001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64275"/>
            <a:ext cx="2133600" cy="384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01F9469-DC51-497E-9FBB-F49A1DF7F070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64275"/>
            <a:ext cx="2895600" cy="384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67450"/>
            <a:ext cx="2133600" cy="384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EE2B096-7275-468B-A5D2-80014B03C65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78365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64275"/>
            <a:ext cx="2133600" cy="384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01F9469-DC51-497E-9FBB-F49A1DF7F070}" type="datetimeFigureOut">
              <a:rPr lang="pt-BR" smtClean="0"/>
              <a:t>30/05/2017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64275"/>
            <a:ext cx="2895600" cy="384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67450"/>
            <a:ext cx="2133600" cy="384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EE2B096-7275-468B-A5D2-80014B03C65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9028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s &quot;especiais&quot; 1_Demo, Vídeo etc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pt-BR" noProof="0" smtClean="0"/>
              <a:t>Clique para editar o título mestre</a:t>
            </a:r>
            <a:endParaRPr lang="pt-BR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noProof="0" smtClean="0"/>
              <a:t>Clique para editar o estilo do subtítulo mestre</a:t>
            </a:r>
            <a:endParaRPr lang="pt-BR" noProof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pt-BR" noProof="0" smtClean="0"/>
              <a:t>clique para…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pt-BR" noProof="0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855893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pt-BR" noProof="0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855893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Imprime em ESCALA DE CINZ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pt-BR" noProof="0" smtClean="0"/>
              <a:t>Clique para editar o estilo do título Mestre</a:t>
            </a:r>
            <a:endParaRPr lang="pt-BR" noProof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white rectangle.png"/>
          <p:cNvPicPr>
            <a:picLocks noChangeAspect="1"/>
          </p:cNvPicPr>
          <p:nvPr/>
        </p:nvPicPr>
        <p:blipFill>
          <a:blip r:embed="rId6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pt-BR" noProof="0" smtClean="0"/>
              <a:t>Clique para editar o estilo do título Mestre</a:t>
            </a:r>
            <a:endParaRPr lang="pt-BR" noProof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5330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47" r:id="rId2"/>
    <p:sldLayoutId id="2147483749" r:id="rId3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hyperlink" Target="Manual%20de%20Planejamento%201a%20Edi&#231;ao%20Revisada%202016.pdf" TargetMode="Externa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Resolu&#231;&#227;o%20CIT%20no%208%20de%2024%20nov%202016%20Metas%20e%20Indicad%20Sispacto%202017%202021.docx" TargetMode="External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mailto:deplan.saudeam@gmail.com" TargetMode="External"/><Relationship Id="rId2" Type="http://schemas.openxmlformats.org/officeDocument/2006/relationships/hyperlink" Target="mailto:deplan@saude.am.gov.br" TargetMode="Externa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Ficha%20de%20Qualifica&#231;&#227;o%20de%20Indicadores%20vers&#227;o%20atualizada%2027-04-2017.pdf" TargetMode="Externa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323528" y="2204864"/>
            <a:ext cx="8496944" cy="194421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pt-BR" sz="4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4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br>
              <a:rPr lang="pt-BR" sz="4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pt-BR" sz="4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Diretrizes, Objetivos, Metas e Indicadores – 2017  -  SISPACTO - Amazonas</a:t>
            </a:r>
            <a:endParaRPr lang="pt-BR" sz="4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2987824" y="6273225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 smtClean="0"/>
              <a:t>Manaus – Amazonas</a:t>
            </a:r>
          </a:p>
          <a:p>
            <a:pPr algn="ctr"/>
            <a:r>
              <a:rPr lang="pt-BR" sz="1600" dirty="0" smtClean="0"/>
              <a:t>30/05/2017</a:t>
            </a:r>
            <a:endParaRPr lang="pt-BR" sz="1600" dirty="0"/>
          </a:p>
        </p:txBody>
      </p:sp>
      <p:pic>
        <p:nvPicPr>
          <p:cNvPr id="2050" name="Imagem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816" y="33782"/>
            <a:ext cx="697223" cy="861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 de Texto 2"/>
          <p:cNvSpPr txBox="1">
            <a:spLocks noChangeArrowheads="1"/>
          </p:cNvSpPr>
          <p:nvPr/>
        </p:nvSpPr>
        <p:spPr bwMode="auto">
          <a:xfrm>
            <a:off x="2277491" y="895350"/>
            <a:ext cx="4166717" cy="73866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Governo do Estado do Amazonas</a:t>
            </a:r>
            <a:endParaRPr kumimoji="0" lang="pt-BR" alt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Secretaria de Estado de Saúde</a:t>
            </a:r>
            <a:endParaRPr kumimoji="0" lang="pt-BR" alt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Departamento de Planejamento e Gestão</a:t>
            </a:r>
            <a:endParaRPr kumimoji="0" lang="pt-BR" alt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07504" y="-95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755576" y="5013176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Apresentação: </a:t>
            </a:r>
            <a:r>
              <a:rPr lang="pt-BR" dirty="0" err="1" smtClean="0"/>
              <a:t>Radija</a:t>
            </a:r>
            <a:r>
              <a:rPr lang="pt-BR" dirty="0" smtClean="0"/>
              <a:t> Mary Costa de Melo Lopes</a:t>
            </a:r>
          </a:p>
          <a:p>
            <a:r>
              <a:rPr lang="pt-BR" dirty="0"/>
              <a:t> </a:t>
            </a:r>
            <a:r>
              <a:rPr lang="pt-BR" dirty="0" smtClean="0"/>
              <a:t>                          Chefe do </a:t>
            </a:r>
            <a:r>
              <a:rPr lang="pt-BR" dirty="0" err="1" smtClean="0"/>
              <a:t>Depto</a:t>
            </a:r>
            <a:r>
              <a:rPr lang="pt-BR" dirty="0" smtClean="0"/>
              <a:t> de Planejamento/SUSAM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143186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Manual de Planejamento 1a Ediçao Revisada 2016.pdf - Adobe Acrobat Reader DC">
            <a:hlinkClick r:id="rId2" action="ppaction://hlinkfile"/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55" t="20331" r="43056" b="3304"/>
          <a:stretch/>
        </p:blipFill>
        <p:spPr>
          <a:xfrm>
            <a:off x="6156176" y="1488778"/>
            <a:ext cx="2987824" cy="5369222"/>
          </a:xfrm>
          <a:prstGeom prst="rect">
            <a:avLst/>
          </a:prstGeom>
        </p:spPr>
      </p:pic>
      <p:sp>
        <p:nvSpPr>
          <p:cNvPr id="3" name="Título 1"/>
          <p:cNvSpPr txBox="1">
            <a:spLocks/>
          </p:cNvSpPr>
          <p:nvPr/>
        </p:nvSpPr>
        <p:spPr>
          <a:xfrm>
            <a:off x="1475656" y="620688"/>
            <a:ext cx="6207224" cy="79608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r>
              <a:rPr lang="pt-BR" b="1" dirty="0" smtClean="0">
                <a:solidFill>
                  <a:srgbClr val="0000CC"/>
                </a:solidFill>
              </a:rPr>
              <a:t>Planejamento no SUS</a:t>
            </a:r>
            <a:endParaRPr lang="pt-BR" b="1" dirty="0">
              <a:solidFill>
                <a:srgbClr val="0000CC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07504" y="1218734"/>
            <a:ext cx="590465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b="1" dirty="0"/>
              <a:t>Princípios do planejamento governamental no SUS</a:t>
            </a:r>
          </a:p>
          <a:p>
            <a:pPr algn="just"/>
            <a:endParaRPr lang="pt-BR" b="1" dirty="0" smtClean="0"/>
          </a:p>
          <a:p>
            <a:pPr algn="just"/>
            <a:r>
              <a:rPr lang="pt-BR" b="1" dirty="0" smtClean="0"/>
              <a:t>Princípio </a:t>
            </a:r>
            <a:r>
              <a:rPr lang="pt-BR" b="1" dirty="0"/>
              <a:t>1:</a:t>
            </a:r>
            <a:r>
              <a:rPr lang="pt-BR" dirty="0"/>
              <a:t> o planejamento consiste em uma atividade obrigatória e </a:t>
            </a:r>
            <a:r>
              <a:rPr lang="pt-BR" dirty="0" smtClean="0"/>
              <a:t>contínua</a:t>
            </a:r>
          </a:p>
          <a:p>
            <a:pPr algn="just"/>
            <a:endParaRPr lang="pt-BR" sz="1000" dirty="0"/>
          </a:p>
          <a:p>
            <a:pPr algn="just"/>
            <a:r>
              <a:rPr lang="pt-BR" b="1" dirty="0"/>
              <a:t>Princípio 2:</a:t>
            </a:r>
            <a:r>
              <a:rPr lang="pt-BR" dirty="0"/>
              <a:t> o planejamento no SUS deve ser integrado à Seguridade </a:t>
            </a:r>
            <a:r>
              <a:rPr lang="pt-BR" dirty="0" smtClean="0"/>
              <a:t>Social e </a:t>
            </a:r>
            <a:r>
              <a:rPr lang="pt-BR" dirty="0"/>
              <a:t>ao planejamento governamental </a:t>
            </a:r>
            <a:r>
              <a:rPr lang="pt-BR" dirty="0" smtClean="0"/>
              <a:t>geral</a:t>
            </a:r>
          </a:p>
          <a:p>
            <a:pPr algn="just"/>
            <a:endParaRPr lang="pt-BR" sz="1000" dirty="0"/>
          </a:p>
          <a:p>
            <a:pPr algn="just"/>
            <a:r>
              <a:rPr lang="pt-BR" b="1" dirty="0"/>
              <a:t>Princípio 3</a:t>
            </a:r>
            <a:r>
              <a:rPr lang="pt-BR" dirty="0"/>
              <a:t>: o planejamento deve respeitar os resultados das </a:t>
            </a:r>
            <a:r>
              <a:rPr lang="pt-BR" dirty="0" err="1"/>
              <a:t>pactuações</a:t>
            </a:r>
            <a:r>
              <a:rPr lang="pt-BR" dirty="0"/>
              <a:t> entre </a:t>
            </a:r>
            <a:r>
              <a:rPr lang="pt-BR" dirty="0" smtClean="0"/>
              <a:t>os gestores </a:t>
            </a:r>
            <a:r>
              <a:rPr lang="pt-BR" dirty="0"/>
              <a:t>nas comissões </a:t>
            </a:r>
            <a:r>
              <a:rPr lang="pt-BR" dirty="0" err="1"/>
              <a:t>intergestores</a:t>
            </a:r>
            <a:r>
              <a:rPr lang="pt-BR" dirty="0"/>
              <a:t> regionais, </a:t>
            </a:r>
            <a:r>
              <a:rPr lang="pt-BR" dirty="0" err="1"/>
              <a:t>bipartite</a:t>
            </a:r>
            <a:r>
              <a:rPr lang="pt-BR" dirty="0"/>
              <a:t> e </a:t>
            </a:r>
            <a:r>
              <a:rPr lang="pt-BR" dirty="0" smtClean="0"/>
              <a:t>tripartite</a:t>
            </a:r>
          </a:p>
          <a:p>
            <a:pPr algn="just"/>
            <a:endParaRPr lang="pt-BR" sz="1000" dirty="0"/>
          </a:p>
          <a:p>
            <a:pPr algn="just"/>
            <a:r>
              <a:rPr lang="pt-BR" b="1" dirty="0"/>
              <a:t>Princípio 4:</a:t>
            </a:r>
            <a:r>
              <a:rPr lang="pt-BR" dirty="0"/>
              <a:t> o planejamento deve estar articulado constantemente com </a:t>
            </a:r>
            <a:r>
              <a:rPr lang="pt-BR" dirty="0" smtClean="0"/>
              <a:t>o monitoramento</a:t>
            </a:r>
            <a:r>
              <a:rPr lang="pt-BR" dirty="0"/>
              <a:t>, a avaliação e a gestão do </a:t>
            </a:r>
            <a:r>
              <a:rPr lang="pt-BR" dirty="0" smtClean="0"/>
              <a:t>SUS</a:t>
            </a:r>
          </a:p>
          <a:p>
            <a:pPr algn="just"/>
            <a:endParaRPr lang="pt-BR" sz="1000" dirty="0"/>
          </a:p>
          <a:p>
            <a:pPr algn="just"/>
            <a:r>
              <a:rPr lang="pt-BR" b="1" dirty="0"/>
              <a:t>Princípio 5:</a:t>
            </a:r>
            <a:r>
              <a:rPr lang="pt-BR" dirty="0"/>
              <a:t> o planejamento deve ser ascendente e </a:t>
            </a:r>
            <a:r>
              <a:rPr lang="pt-BR" dirty="0" smtClean="0"/>
              <a:t>integrado</a:t>
            </a:r>
          </a:p>
          <a:p>
            <a:pPr algn="just"/>
            <a:endParaRPr lang="pt-BR" sz="1000" dirty="0"/>
          </a:p>
          <a:p>
            <a:pPr algn="just"/>
            <a:r>
              <a:rPr lang="pt-BR" b="1" dirty="0"/>
              <a:t>Princípio 6: </a:t>
            </a:r>
            <a:r>
              <a:rPr lang="pt-BR" dirty="0"/>
              <a:t>o planejamento deve contribuir para a transparência e a </a:t>
            </a:r>
            <a:r>
              <a:rPr lang="pt-BR" dirty="0" smtClean="0"/>
              <a:t>visibilidade da </a:t>
            </a:r>
            <a:r>
              <a:rPr lang="pt-BR" dirty="0"/>
              <a:t>gestão da </a:t>
            </a:r>
            <a:r>
              <a:rPr lang="pt-BR" dirty="0" smtClean="0"/>
              <a:t>saúde</a:t>
            </a:r>
          </a:p>
          <a:p>
            <a:pPr algn="just"/>
            <a:endParaRPr lang="pt-BR" sz="1000" dirty="0"/>
          </a:p>
          <a:p>
            <a:pPr algn="just"/>
            <a:r>
              <a:rPr lang="pt-BR" b="1" dirty="0"/>
              <a:t>Princípio 7:</a:t>
            </a:r>
            <a:r>
              <a:rPr lang="pt-BR" dirty="0"/>
              <a:t> o planejamento deve partir das necessidades de saúde da população</a:t>
            </a:r>
          </a:p>
        </p:txBody>
      </p:sp>
    </p:spTree>
    <p:extLst>
      <p:ext uri="{BB962C8B-B14F-4D97-AF65-F5344CB8AC3E}">
        <p14:creationId xmlns:p14="http://schemas.microsoft.com/office/powerpoint/2010/main" val="265072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20688"/>
            <a:ext cx="9143999" cy="9361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23528" y="1875014"/>
            <a:ext cx="864096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pt-BR" sz="2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Diretrizes, Objetivos, Metas e Indicadores para o período </a:t>
            </a:r>
            <a:r>
              <a:rPr lang="pt-BR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2017-2021</a:t>
            </a:r>
            <a:endParaRPr lang="pt-BR" sz="2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Seta em curva para a direita 5"/>
          <p:cNvSpPr/>
          <p:nvPr/>
        </p:nvSpPr>
        <p:spPr bwMode="auto">
          <a:xfrm rot="20580269">
            <a:off x="163544" y="2589307"/>
            <a:ext cx="864096" cy="1368152"/>
          </a:xfrm>
          <a:prstGeom prst="curvedRightArrow">
            <a:avLst/>
          </a:prstGeom>
          <a:ln w="381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1331641" y="2767566"/>
            <a:ext cx="502810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600" b="1" dirty="0" smtClean="0"/>
              <a:t>Ao </a:t>
            </a:r>
            <a:r>
              <a:rPr lang="pt-BR" sz="2600" b="1" dirty="0"/>
              <a:t>estabelecer metas, alguns fatores devem ser considerados</a:t>
            </a:r>
            <a:r>
              <a:rPr lang="pt-BR" sz="2600" dirty="0"/>
              <a:t>: </a:t>
            </a:r>
            <a:r>
              <a:rPr lang="pt-BR" sz="2600" dirty="0" smtClean="0"/>
              <a:t> </a:t>
            </a:r>
            <a:endParaRPr lang="pt-BR" sz="2600" dirty="0"/>
          </a:p>
        </p:txBody>
      </p:sp>
      <p:pic>
        <p:nvPicPr>
          <p:cNvPr id="4098" name="Picture 2" descr="http://wiki.softwarelivre.org/pub/EconomiaSolidaria/SoftwareLivre/pinguin-ensinand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5" y="2321290"/>
            <a:ext cx="2995408" cy="211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/>
          <p:cNvSpPr/>
          <p:nvPr/>
        </p:nvSpPr>
        <p:spPr>
          <a:xfrm>
            <a:off x="467544" y="4053871"/>
            <a:ext cx="81369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/>
              <a:t>1.desempenhos anteriores (série histórica); </a:t>
            </a:r>
            <a:endParaRPr lang="pt-BR" sz="2400" dirty="0" smtClean="0"/>
          </a:p>
          <a:p>
            <a:pPr algn="just"/>
            <a:endParaRPr lang="pt-BR" sz="1200" dirty="0"/>
          </a:p>
          <a:p>
            <a:pPr algn="just"/>
            <a:r>
              <a:rPr lang="pt-BR" sz="2400" dirty="0"/>
              <a:t>2.compreensão do estágio de referência inicial, ou seja, da linha de base; </a:t>
            </a:r>
            <a:endParaRPr lang="pt-BR" sz="2400" dirty="0" smtClean="0"/>
          </a:p>
          <a:p>
            <a:pPr algn="just"/>
            <a:endParaRPr lang="pt-BR" sz="1200" dirty="0"/>
          </a:p>
          <a:p>
            <a:pPr algn="just"/>
            <a:r>
              <a:rPr lang="pt-BR" sz="2400" dirty="0"/>
              <a:t>3.factibilidade, levando‐se em consideração a disponibilidade dos recursos necessários, das condicionantes políticas, econômicas e da capacidade organizacional</a:t>
            </a:r>
          </a:p>
        </p:txBody>
      </p:sp>
    </p:spTree>
    <p:extLst>
      <p:ext uri="{BB962C8B-B14F-4D97-AF65-F5344CB8AC3E}">
        <p14:creationId xmlns:p14="http://schemas.microsoft.com/office/powerpoint/2010/main" val="38913412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2660" y="620688"/>
            <a:ext cx="7500357" cy="648072"/>
          </a:xfrm>
        </p:spPr>
        <p:txBody>
          <a:bodyPr>
            <a:noAutofit/>
          </a:bodyPr>
          <a:lstStyle/>
          <a:p>
            <a:r>
              <a:rPr lang="pt-BR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Fluxo de </a:t>
            </a:r>
            <a:r>
              <a:rPr lang="pt-BR" sz="6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endParaRPr lang="pt-BR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025966" y="1340768"/>
            <a:ext cx="6026713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571500" indent="-571500" algn="ctr">
              <a:buFont typeface="Wingdings" panose="05000000000000000000" pitchFamily="2" charset="2"/>
              <a:buChar char="Ø"/>
            </a:pPr>
            <a:r>
              <a:rPr lang="pt-BR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t-BR" sz="4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Pactuação</a:t>
            </a:r>
            <a:r>
              <a:rPr lang="pt-BR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Estadual</a:t>
            </a:r>
            <a:endParaRPr lang="pt-BR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8" name="Retângulo de cantos arredondados 17"/>
          <p:cNvSpPr/>
          <p:nvPr/>
        </p:nvSpPr>
        <p:spPr bwMode="auto">
          <a:xfrm>
            <a:off x="111249" y="2264574"/>
            <a:ext cx="1442593" cy="864096"/>
          </a:xfrm>
          <a:prstGeom prst="roundRect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 err="1" smtClean="0">
                <a:solidFill>
                  <a:schemeClr val="tx1"/>
                </a:solidFill>
                <a:latin typeface="+mj-lt"/>
              </a:rPr>
              <a:t>Pactuação</a:t>
            </a:r>
            <a:r>
              <a:rPr lang="pt-BR" b="1" dirty="0" smtClean="0">
                <a:solidFill>
                  <a:schemeClr val="tx1"/>
                </a:solidFill>
                <a:latin typeface="+mj-lt"/>
              </a:rPr>
              <a:t> na </a:t>
            </a:r>
            <a:r>
              <a:rPr lang="pt-BR" b="1" dirty="0" smtClean="0">
                <a:solidFill>
                  <a:srgbClr val="0000CC"/>
                </a:solidFill>
                <a:latin typeface="+mj-lt"/>
              </a:rPr>
              <a:t>CIB/</a:t>
            </a:r>
            <a:r>
              <a:rPr lang="pt-BR" b="1" dirty="0" err="1" smtClean="0">
                <a:solidFill>
                  <a:srgbClr val="0000CC"/>
                </a:solidFill>
                <a:latin typeface="+mj-lt"/>
              </a:rPr>
              <a:t>Am</a:t>
            </a:r>
            <a:endParaRPr lang="pt-BR" b="1" dirty="0" smtClean="0">
              <a:solidFill>
                <a:srgbClr val="0000CC"/>
              </a:solidFill>
              <a:latin typeface="+mj-lt"/>
            </a:endParaRPr>
          </a:p>
        </p:txBody>
      </p:sp>
      <p:sp>
        <p:nvSpPr>
          <p:cNvPr id="19" name="Retângulo de cantos arredondados 18"/>
          <p:cNvSpPr/>
          <p:nvPr/>
        </p:nvSpPr>
        <p:spPr bwMode="auto">
          <a:xfrm>
            <a:off x="4474642" y="2300578"/>
            <a:ext cx="2269776" cy="86409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solidFill>
                  <a:schemeClr val="bg1"/>
                </a:solidFill>
                <a:latin typeface="+mj-lt"/>
              </a:rPr>
              <a:t>Registro e validação das metas  estaduais no </a:t>
            </a:r>
            <a:r>
              <a:rPr lang="pt-BR" b="1" dirty="0" err="1" smtClean="0">
                <a:solidFill>
                  <a:schemeClr val="bg1"/>
                </a:solidFill>
                <a:latin typeface="+mj-lt"/>
              </a:rPr>
              <a:t>SISPacto</a:t>
            </a:r>
            <a:endParaRPr lang="pt-BR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tângulo de cantos arredondados 19"/>
          <p:cNvSpPr/>
          <p:nvPr/>
        </p:nvSpPr>
        <p:spPr bwMode="auto">
          <a:xfrm>
            <a:off x="7358126" y="2202542"/>
            <a:ext cx="1684657" cy="96213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solidFill>
                  <a:schemeClr val="bg1"/>
                </a:solidFill>
              </a:rPr>
              <a:t>Homologação pela MS</a:t>
            </a:r>
          </a:p>
        </p:txBody>
      </p:sp>
      <p:sp>
        <p:nvSpPr>
          <p:cNvPr id="21" name="Seta para a direita 20"/>
          <p:cNvSpPr/>
          <p:nvPr/>
        </p:nvSpPr>
        <p:spPr bwMode="auto">
          <a:xfrm>
            <a:off x="1645187" y="2552606"/>
            <a:ext cx="432048" cy="36004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57150">
            <a:solidFill>
              <a:srgbClr val="0000CC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pt-BR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2" name="Seta para a direita 21"/>
          <p:cNvSpPr/>
          <p:nvPr/>
        </p:nvSpPr>
        <p:spPr bwMode="auto">
          <a:xfrm>
            <a:off x="6809484" y="2516602"/>
            <a:ext cx="432048" cy="360040"/>
          </a:xfrm>
          <a:prstGeom prst="rightArrow">
            <a:avLst/>
          </a:prstGeom>
          <a:solidFill>
            <a:srgbClr val="33CC33"/>
          </a:solidFill>
          <a:ln w="38100">
            <a:solidFill>
              <a:srgbClr val="005828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pt-BR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3" name="Retângulo de cantos arredondados 22"/>
          <p:cNvSpPr/>
          <p:nvPr/>
        </p:nvSpPr>
        <p:spPr bwMode="auto">
          <a:xfrm>
            <a:off x="2222741" y="2300578"/>
            <a:ext cx="1645460" cy="864096"/>
          </a:xfrm>
          <a:prstGeom prst="roundRect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solidFill>
                  <a:schemeClr val="tx1"/>
                </a:solidFill>
                <a:latin typeface="+mj-lt"/>
              </a:rPr>
              <a:t>Aprovação no Conselho  Est. de Saúde</a:t>
            </a:r>
            <a:endParaRPr lang="pt-BR" b="1" dirty="0" smtClean="0">
              <a:solidFill>
                <a:srgbClr val="0000CC"/>
              </a:solidFill>
              <a:latin typeface="+mj-lt"/>
            </a:endParaRPr>
          </a:p>
        </p:txBody>
      </p:sp>
      <p:sp>
        <p:nvSpPr>
          <p:cNvPr id="24" name="Seta para a direita 23"/>
          <p:cNvSpPr/>
          <p:nvPr/>
        </p:nvSpPr>
        <p:spPr bwMode="auto">
          <a:xfrm>
            <a:off x="3957114" y="2552606"/>
            <a:ext cx="432048" cy="36004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57150">
            <a:solidFill>
              <a:srgbClr val="0000CC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pt-BR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933" y="3169122"/>
            <a:ext cx="7851775" cy="3728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Retângulo 25"/>
          <p:cNvSpPr/>
          <p:nvPr/>
        </p:nvSpPr>
        <p:spPr>
          <a:xfrm>
            <a:off x="284209" y="3192809"/>
            <a:ext cx="53572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</a:p>
          <a:p>
            <a:pPr algn="ctr"/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</a:p>
          <a:p>
            <a:pPr algn="ctr"/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</a:p>
          <a:p>
            <a:pPr algn="ctr"/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</a:t>
            </a:r>
            <a:endParaRPr lang="pt-B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38264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6947" y="620688"/>
            <a:ext cx="7500357" cy="648072"/>
          </a:xfrm>
        </p:spPr>
        <p:txBody>
          <a:bodyPr>
            <a:noAutofit/>
          </a:bodyPr>
          <a:lstStyle/>
          <a:p>
            <a:r>
              <a:rPr lang="pt-BR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Fluxo de </a:t>
            </a:r>
            <a:r>
              <a:rPr lang="pt-BR" sz="6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endParaRPr lang="pt-BR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5476" y="1390561"/>
            <a:ext cx="619951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71500" indent="-571500" algn="ctr">
              <a:buFont typeface="Wingdings" panose="05000000000000000000" pitchFamily="2" charset="2"/>
              <a:buChar char="Ø"/>
            </a:pPr>
            <a:r>
              <a:rPr lang="pt-BR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pt-BR" sz="4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Pactuação</a:t>
            </a:r>
            <a:r>
              <a:rPr lang="pt-BR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Municipal</a:t>
            </a:r>
            <a:endParaRPr lang="pt-BR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Retângulo de cantos arredondados 17"/>
          <p:cNvSpPr/>
          <p:nvPr/>
        </p:nvSpPr>
        <p:spPr bwMode="auto">
          <a:xfrm>
            <a:off x="81364" y="2289082"/>
            <a:ext cx="1442593" cy="864096"/>
          </a:xfrm>
          <a:prstGeom prst="roundRect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 err="1" smtClean="0">
                <a:solidFill>
                  <a:schemeClr val="tx1"/>
                </a:solidFill>
                <a:latin typeface="+mj-lt"/>
              </a:rPr>
              <a:t>Pactuação</a:t>
            </a:r>
            <a:r>
              <a:rPr lang="pt-BR" b="1" dirty="0" smtClean="0">
                <a:solidFill>
                  <a:schemeClr val="tx1"/>
                </a:solidFill>
                <a:latin typeface="+mj-lt"/>
              </a:rPr>
              <a:t> na </a:t>
            </a:r>
            <a:r>
              <a:rPr lang="pt-BR" b="1" dirty="0" smtClean="0">
                <a:solidFill>
                  <a:srgbClr val="0000CC"/>
                </a:solidFill>
                <a:latin typeface="+mj-lt"/>
              </a:rPr>
              <a:t>CIR</a:t>
            </a:r>
          </a:p>
        </p:txBody>
      </p:sp>
      <p:sp>
        <p:nvSpPr>
          <p:cNvPr id="19" name="Retângulo de cantos arredondados 18"/>
          <p:cNvSpPr/>
          <p:nvPr/>
        </p:nvSpPr>
        <p:spPr bwMode="auto">
          <a:xfrm>
            <a:off x="4444757" y="2325086"/>
            <a:ext cx="2269776" cy="86409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solidFill>
                  <a:schemeClr val="bg1"/>
                </a:solidFill>
                <a:latin typeface="+mj-lt"/>
              </a:rPr>
              <a:t>Registro e validação das metas regionais no </a:t>
            </a:r>
            <a:r>
              <a:rPr lang="pt-BR" b="1" dirty="0" err="1" smtClean="0">
                <a:solidFill>
                  <a:schemeClr val="bg1"/>
                </a:solidFill>
                <a:latin typeface="+mj-lt"/>
              </a:rPr>
              <a:t>SISPacto</a:t>
            </a:r>
            <a:endParaRPr lang="pt-BR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tângulo de cantos arredondados 19"/>
          <p:cNvSpPr/>
          <p:nvPr/>
        </p:nvSpPr>
        <p:spPr bwMode="auto">
          <a:xfrm>
            <a:off x="7328241" y="2227050"/>
            <a:ext cx="1684657" cy="96213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solidFill>
                  <a:schemeClr val="bg1"/>
                </a:solidFill>
              </a:rPr>
              <a:t>Homologação pela SES/AM</a:t>
            </a:r>
          </a:p>
        </p:txBody>
      </p:sp>
      <p:sp>
        <p:nvSpPr>
          <p:cNvPr id="21" name="Seta para a direita 20"/>
          <p:cNvSpPr/>
          <p:nvPr/>
        </p:nvSpPr>
        <p:spPr bwMode="auto">
          <a:xfrm>
            <a:off x="1615302" y="2577114"/>
            <a:ext cx="432048" cy="36004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57150">
            <a:solidFill>
              <a:srgbClr val="0000CC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pt-BR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2" name="Seta para a direita 21"/>
          <p:cNvSpPr/>
          <p:nvPr/>
        </p:nvSpPr>
        <p:spPr bwMode="auto">
          <a:xfrm>
            <a:off x="6779599" y="2541110"/>
            <a:ext cx="432048" cy="360040"/>
          </a:xfrm>
          <a:prstGeom prst="rightArrow">
            <a:avLst/>
          </a:prstGeom>
          <a:solidFill>
            <a:srgbClr val="33CC33"/>
          </a:solidFill>
          <a:ln w="38100">
            <a:solidFill>
              <a:srgbClr val="005828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pt-BR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3" name="Retângulo de cantos arredondados 22"/>
          <p:cNvSpPr/>
          <p:nvPr/>
        </p:nvSpPr>
        <p:spPr bwMode="auto">
          <a:xfrm>
            <a:off x="2192856" y="2325086"/>
            <a:ext cx="1645460" cy="864096"/>
          </a:xfrm>
          <a:prstGeom prst="roundRect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solidFill>
                  <a:schemeClr val="tx1"/>
                </a:solidFill>
                <a:latin typeface="+mj-lt"/>
              </a:rPr>
              <a:t>Aprovação no Conselho </a:t>
            </a:r>
            <a:r>
              <a:rPr lang="pt-BR" b="1" dirty="0" err="1" smtClean="0">
                <a:solidFill>
                  <a:schemeClr val="tx1"/>
                </a:solidFill>
                <a:latin typeface="+mj-lt"/>
              </a:rPr>
              <a:t>Mun</a:t>
            </a:r>
            <a:r>
              <a:rPr lang="pt-BR" b="1" dirty="0" smtClean="0">
                <a:solidFill>
                  <a:schemeClr val="tx1"/>
                </a:solidFill>
                <a:latin typeface="+mj-lt"/>
              </a:rPr>
              <a:t> de Saúde</a:t>
            </a:r>
            <a:endParaRPr lang="pt-BR" b="1" dirty="0" smtClean="0">
              <a:solidFill>
                <a:srgbClr val="0000CC"/>
              </a:solidFill>
              <a:latin typeface="+mj-lt"/>
            </a:endParaRPr>
          </a:p>
        </p:txBody>
      </p:sp>
      <p:sp>
        <p:nvSpPr>
          <p:cNvPr id="24" name="Seta para a direita 23"/>
          <p:cNvSpPr/>
          <p:nvPr/>
        </p:nvSpPr>
        <p:spPr bwMode="auto">
          <a:xfrm>
            <a:off x="3927229" y="2577114"/>
            <a:ext cx="432048" cy="36004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57150">
            <a:solidFill>
              <a:srgbClr val="0000CC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pt-BR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660" y="3378145"/>
            <a:ext cx="8206873" cy="3453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tângulo 4"/>
          <p:cNvSpPr/>
          <p:nvPr/>
        </p:nvSpPr>
        <p:spPr>
          <a:xfrm>
            <a:off x="97726" y="3356726"/>
            <a:ext cx="53572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</a:p>
          <a:p>
            <a:pPr algn="ctr"/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</a:p>
          <a:p>
            <a:pPr algn="ctr"/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</a:p>
          <a:p>
            <a:pPr algn="ctr"/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</a:t>
            </a:r>
            <a:endParaRPr lang="pt-B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5585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5917" y="620688"/>
            <a:ext cx="6656443" cy="648072"/>
          </a:xfrm>
        </p:spPr>
        <p:txBody>
          <a:bodyPr>
            <a:noAutofit/>
          </a:bodyPr>
          <a:lstStyle/>
          <a:p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Fluxo de </a:t>
            </a:r>
            <a:r>
              <a:rPr lang="pt-BR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endParaRPr lang="pt-B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05106" y="1268760"/>
            <a:ext cx="58602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571500" indent="-571500" algn="ctr">
              <a:buFont typeface="Wingdings" panose="05000000000000000000" pitchFamily="2" charset="2"/>
              <a:buChar char="Ø"/>
            </a:pPr>
            <a:r>
              <a:rPr lang="pt-BR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pt-BR" sz="4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Pactuação</a:t>
            </a:r>
            <a:r>
              <a:rPr lang="pt-BR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Regional</a:t>
            </a:r>
            <a:endParaRPr lang="pt-BR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8" name="Retângulo de cantos arredondados 17"/>
          <p:cNvSpPr/>
          <p:nvPr/>
        </p:nvSpPr>
        <p:spPr bwMode="auto">
          <a:xfrm>
            <a:off x="1169249" y="2111692"/>
            <a:ext cx="1602551" cy="864096"/>
          </a:xfrm>
          <a:prstGeom prst="roundRect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 err="1" smtClean="0">
                <a:solidFill>
                  <a:schemeClr val="tx1"/>
                </a:solidFill>
                <a:latin typeface="+mj-lt"/>
              </a:rPr>
              <a:t>Pactuação</a:t>
            </a:r>
            <a:r>
              <a:rPr lang="pt-BR" b="1" dirty="0" smtClean="0">
                <a:solidFill>
                  <a:schemeClr val="tx1"/>
                </a:solidFill>
                <a:latin typeface="+mj-lt"/>
              </a:rPr>
              <a:t> na </a:t>
            </a:r>
            <a:r>
              <a:rPr lang="pt-BR" b="1" dirty="0" smtClean="0">
                <a:solidFill>
                  <a:srgbClr val="0000CC"/>
                </a:solidFill>
                <a:latin typeface="+mj-lt"/>
              </a:rPr>
              <a:t>CIR</a:t>
            </a:r>
          </a:p>
        </p:txBody>
      </p:sp>
      <p:sp>
        <p:nvSpPr>
          <p:cNvPr id="19" name="Retângulo de cantos arredondados 18"/>
          <p:cNvSpPr/>
          <p:nvPr/>
        </p:nvSpPr>
        <p:spPr bwMode="auto">
          <a:xfrm>
            <a:off x="3563888" y="2147696"/>
            <a:ext cx="2269776" cy="86409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solidFill>
                  <a:schemeClr val="bg1"/>
                </a:solidFill>
                <a:latin typeface="+mj-lt"/>
              </a:rPr>
              <a:t>Registro e validação das metas regionais no </a:t>
            </a:r>
            <a:r>
              <a:rPr lang="pt-BR" b="1" dirty="0" err="1" smtClean="0">
                <a:solidFill>
                  <a:schemeClr val="bg1"/>
                </a:solidFill>
                <a:latin typeface="+mj-lt"/>
              </a:rPr>
              <a:t>SISPacto</a:t>
            </a:r>
            <a:endParaRPr lang="pt-BR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tângulo de cantos arredondados 19"/>
          <p:cNvSpPr/>
          <p:nvPr/>
        </p:nvSpPr>
        <p:spPr bwMode="auto">
          <a:xfrm>
            <a:off x="6804248" y="2143985"/>
            <a:ext cx="1684657" cy="96213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pt-BR" b="1" dirty="0" smtClean="0">
                <a:solidFill>
                  <a:schemeClr val="bg1"/>
                </a:solidFill>
              </a:rPr>
              <a:t>Homologação pela SES/AM</a:t>
            </a:r>
          </a:p>
        </p:txBody>
      </p:sp>
      <p:sp>
        <p:nvSpPr>
          <p:cNvPr id="21" name="Seta para a direita 20"/>
          <p:cNvSpPr/>
          <p:nvPr/>
        </p:nvSpPr>
        <p:spPr bwMode="auto">
          <a:xfrm>
            <a:off x="2890506" y="2399724"/>
            <a:ext cx="432048" cy="36004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57150">
            <a:solidFill>
              <a:srgbClr val="0000CC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pt-BR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22" name="Seta para a direita 21"/>
          <p:cNvSpPr/>
          <p:nvPr/>
        </p:nvSpPr>
        <p:spPr bwMode="auto">
          <a:xfrm>
            <a:off x="6156176" y="2399724"/>
            <a:ext cx="432048" cy="360040"/>
          </a:xfrm>
          <a:prstGeom prst="rightArrow">
            <a:avLst/>
          </a:prstGeom>
          <a:solidFill>
            <a:srgbClr val="33CC33"/>
          </a:solidFill>
          <a:ln w="38100">
            <a:solidFill>
              <a:srgbClr val="005828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pt-BR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97726" y="3356726"/>
            <a:ext cx="53572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</a:p>
          <a:p>
            <a:pPr algn="ctr"/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</a:p>
          <a:p>
            <a:pPr algn="ctr"/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</a:p>
          <a:p>
            <a:pPr algn="ctr"/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</a:t>
            </a:r>
            <a:endParaRPr lang="pt-B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69" y="3079053"/>
            <a:ext cx="7847013" cy="3693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tângulo 3"/>
          <p:cNvSpPr/>
          <p:nvPr/>
        </p:nvSpPr>
        <p:spPr>
          <a:xfrm>
            <a:off x="4384108" y="5934670"/>
            <a:ext cx="4734272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r>
              <a:rPr lang="pt-BR" b="1" dirty="0"/>
              <a:t>Expectativa de </a:t>
            </a:r>
            <a:r>
              <a:rPr lang="pt-BR" b="1" dirty="0">
                <a:solidFill>
                  <a:srgbClr val="0000CC"/>
                </a:solidFill>
              </a:rPr>
              <a:t>100% </a:t>
            </a:r>
            <a:r>
              <a:rPr lang="pt-BR" b="1" dirty="0" smtClean="0">
                <a:solidFill>
                  <a:srgbClr val="0000CC"/>
                </a:solidFill>
              </a:rPr>
              <a:t>das Regiões de Saúde </a:t>
            </a:r>
            <a:r>
              <a:rPr lang="pt-BR" b="1" dirty="0"/>
              <a:t>com a </a:t>
            </a:r>
            <a:r>
              <a:rPr lang="pt-BR" b="1" dirty="0" err="1"/>
              <a:t>pactuação</a:t>
            </a:r>
            <a:r>
              <a:rPr lang="pt-BR" b="1" dirty="0"/>
              <a:t> </a:t>
            </a:r>
            <a:r>
              <a:rPr lang="pt-BR" b="1" dirty="0" err="1"/>
              <a:t>consensuada</a:t>
            </a:r>
            <a:r>
              <a:rPr lang="pt-BR" b="1" dirty="0"/>
              <a:t> na </a:t>
            </a:r>
            <a:r>
              <a:rPr lang="pt-BR" b="1" dirty="0" smtClean="0"/>
              <a:t>CIR </a:t>
            </a:r>
            <a:r>
              <a:rPr lang="pt-BR" b="1" dirty="0"/>
              <a:t>e homologadas pela </a:t>
            </a:r>
            <a:r>
              <a:rPr lang="pt-BR" b="1" dirty="0" smtClean="0"/>
              <a:t>SES/</a:t>
            </a:r>
            <a:r>
              <a:rPr lang="pt-BR" b="1" dirty="0" err="1" smtClean="0"/>
              <a:t>Am</a:t>
            </a:r>
            <a:r>
              <a:rPr lang="pt-BR" b="1" dirty="0" smtClean="0"/>
              <a:t> </a:t>
            </a:r>
            <a:r>
              <a:rPr lang="pt-BR" b="1" dirty="0">
                <a:solidFill>
                  <a:srgbClr val="0000CC"/>
                </a:solidFill>
              </a:rPr>
              <a:t>até junho/2017</a:t>
            </a:r>
          </a:p>
        </p:txBody>
      </p:sp>
    </p:spTree>
    <p:extLst>
      <p:ext uri="{BB962C8B-B14F-4D97-AF65-F5344CB8AC3E}">
        <p14:creationId xmlns:p14="http://schemas.microsoft.com/office/powerpoint/2010/main" val="18737358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1" y="188640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2017 - 2021 amazonas – 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exercício 2017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95536" y="1556792"/>
            <a:ext cx="8496943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300" b="1" dirty="0" smtClean="0"/>
              <a:t>Coordenação do Processo de </a:t>
            </a:r>
            <a:r>
              <a:rPr lang="pt-BR" sz="2300" b="1" dirty="0" err="1" smtClean="0"/>
              <a:t>Pactuação</a:t>
            </a:r>
            <a:r>
              <a:rPr lang="pt-BR" sz="2300" b="1" dirty="0" smtClean="0"/>
              <a:t> no Estado:</a:t>
            </a:r>
          </a:p>
          <a:p>
            <a:pPr algn="just"/>
            <a:endParaRPr lang="pt-BR" sz="1000" b="1" dirty="0" smtClean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pt-BR" sz="2300" b="1" dirty="0" smtClean="0">
                <a:solidFill>
                  <a:srgbClr val="C00000"/>
                </a:solidFill>
              </a:rPr>
              <a:t>DEPLAN/SUSAM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200" dirty="0" smtClean="0"/>
              <a:t>Articulação </a:t>
            </a:r>
            <a:r>
              <a:rPr lang="pt-BR" sz="2200" dirty="0" err="1" smtClean="0"/>
              <a:t>Intersetorial</a:t>
            </a:r>
            <a:r>
              <a:rPr lang="pt-BR" sz="2200" dirty="0" smtClean="0"/>
              <a:t> SUSAM 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200" dirty="0" smtClean="0"/>
              <a:t>Apoio às Coordenações das CIR para Articulação Regional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200" dirty="0"/>
              <a:t>Operacionalização do SISPACTO</a:t>
            </a:r>
          </a:p>
          <a:p>
            <a:pPr algn="just"/>
            <a:endParaRPr lang="pt-BR" sz="1000" dirty="0" smtClean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pt-BR" sz="2300" b="1" dirty="0" smtClean="0">
                <a:solidFill>
                  <a:srgbClr val="C00000"/>
                </a:solidFill>
              </a:rPr>
              <a:t>DABE/SUSAM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200" dirty="0" smtClean="0"/>
              <a:t>Proposição de Metas Estaduais para AB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200" dirty="0" smtClean="0"/>
              <a:t>Análise e articulação municipal para consenso de metas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pt-BR" sz="2300" b="1" dirty="0" smtClean="0">
                <a:solidFill>
                  <a:srgbClr val="C00000"/>
                </a:solidFill>
              </a:rPr>
              <a:t>SEAS Capital/Interior/SUSAM</a:t>
            </a:r>
            <a:endParaRPr lang="pt-BR" sz="2300" b="1" dirty="0">
              <a:solidFill>
                <a:srgbClr val="C00000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200" dirty="0"/>
              <a:t>Proposição de Metas Estaduais para </a:t>
            </a:r>
            <a:r>
              <a:rPr lang="pt-BR" sz="2200" dirty="0" smtClean="0"/>
              <a:t>AE</a:t>
            </a:r>
            <a:endParaRPr lang="pt-BR" sz="2200" dirty="0"/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200" dirty="0"/>
              <a:t>Análise e articulação municipal para consenso de metas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pt-BR" sz="1000" dirty="0" smtClean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pt-BR" sz="2300" b="1" dirty="0" smtClean="0">
                <a:solidFill>
                  <a:srgbClr val="C00000"/>
                </a:solidFill>
              </a:rPr>
              <a:t>FVS-AM/SUSAM</a:t>
            </a:r>
            <a:endParaRPr lang="pt-BR" sz="2300" b="1" dirty="0">
              <a:solidFill>
                <a:srgbClr val="C00000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200" dirty="0"/>
              <a:t>Proposição de Metas Estaduais para </a:t>
            </a:r>
            <a:r>
              <a:rPr lang="pt-BR" sz="2200" dirty="0" smtClean="0"/>
              <a:t>Vigilância em Saúde</a:t>
            </a:r>
            <a:endParaRPr lang="pt-BR" sz="2200" dirty="0"/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200" dirty="0"/>
              <a:t>Análise e articulação municipal para consenso de metas</a:t>
            </a:r>
          </a:p>
        </p:txBody>
      </p:sp>
    </p:spTree>
    <p:extLst>
      <p:ext uri="{BB962C8B-B14F-4D97-AF65-F5344CB8AC3E}">
        <p14:creationId xmlns:p14="http://schemas.microsoft.com/office/powerpoint/2010/main" val="99163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SC_0174 (Copy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" y="476672"/>
            <a:ext cx="9137622" cy="2736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Picture 2" descr="Imagem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" y="2848347"/>
            <a:ext cx="2774020" cy="180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Resultado de imagem para imagens programa mais medico manacapur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" y="4653136"/>
            <a:ext cx="2774020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Resultado de imagem para imagem saude bucal amazona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848347"/>
            <a:ext cx="2907366" cy="4030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/>
          <p:cNvPicPr/>
          <p:nvPr/>
        </p:nvPicPr>
        <p:blipFill>
          <a:blip r:embed="rId6"/>
          <a:stretch>
            <a:fillRect/>
          </a:stretch>
        </p:blipFill>
        <p:spPr>
          <a:xfrm>
            <a:off x="2630642" y="4971997"/>
            <a:ext cx="3597542" cy="19064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40" name="Picture 8" descr="Resultado de imagem para gravidas dona lind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642" y="2848346"/>
            <a:ext cx="3597542" cy="213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 7"/>
          <p:cNvSpPr/>
          <p:nvPr/>
        </p:nvSpPr>
        <p:spPr>
          <a:xfrm>
            <a:off x="1835696" y="2084140"/>
            <a:ext cx="6271684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BR" sz="48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ATENÇÃO  BÁSICA</a:t>
            </a:r>
          </a:p>
        </p:txBody>
      </p:sp>
    </p:spTree>
    <p:extLst>
      <p:ext uri="{BB962C8B-B14F-4D97-AF65-F5344CB8AC3E}">
        <p14:creationId xmlns:p14="http://schemas.microsoft.com/office/powerpoint/2010/main" val="4084787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" y="332656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2017 - 2021 amazonas – 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exercício 2017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742015"/>
              </p:ext>
            </p:extLst>
          </p:nvPr>
        </p:nvGraphicFramePr>
        <p:xfrm>
          <a:off x="89756" y="1916832"/>
          <a:ext cx="8964488" cy="463296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616547"/>
                <a:gridCol w="3012656"/>
                <a:gridCol w="2057423"/>
                <a:gridCol w="22778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Eixo</a:t>
                      </a:r>
                      <a:endParaRPr lang="pt-BR" dirty="0"/>
                    </a:p>
                  </a:txBody>
                  <a:tcPr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Indicador</a:t>
                      </a:r>
                      <a:endParaRPr lang="pt-BR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Área Técnica  SES/AM</a:t>
                      </a:r>
                      <a:endParaRPr lang="pt-BR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Contato</a:t>
                      </a:r>
                      <a:endParaRPr lang="pt-BR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rowSpan="4"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500" b="1" dirty="0" smtClean="0"/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500" b="1" dirty="0" smtClean="0"/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500" b="1" dirty="0" smtClean="0"/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b="1" dirty="0" smtClean="0"/>
                        <a:t>Atenção Básica / Políticas Estratégicas</a:t>
                      </a:r>
                      <a:r>
                        <a:rPr lang="pt-BR" sz="1500" b="1" baseline="0" dirty="0" smtClean="0"/>
                        <a:t> e Transversais</a:t>
                      </a:r>
                      <a:endParaRPr lang="pt-BR" sz="1500" b="1" dirty="0"/>
                    </a:p>
                  </a:txBody>
                  <a:tcPr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450" dirty="0" smtClean="0"/>
                        <a:t>14. Proporção de gravidez na adolescência entre as faixas etárias 10 a 19 anos</a:t>
                      </a:r>
                      <a:endParaRPr lang="pt-BR" sz="14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BR" sz="1450" dirty="0" smtClean="0"/>
                        <a:t>DABE/SUSAM/ Coord. Saúde do Adolescente e do Jovem (Esmeralda Nunes )</a:t>
                      </a:r>
                      <a:endParaRPr lang="pt-BR" sz="14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50" dirty="0" smtClean="0"/>
                        <a:t>Fone - 3643-6384/ saudeadolecente@saude.am.gov.br</a:t>
                      </a:r>
                    </a:p>
                    <a:p>
                      <a:endParaRPr lang="pt-BR" sz="14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500" dirty="0"/>
                    </a:p>
                  </a:txBody>
                  <a:tcPr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pt-BR" sz="1450" dirty="0" smtClean="0"/>
                        <a:t>17. Cobertura populacional estimada pelas equipes de Atenção Básica</a:t>
                      </a:r>
                      <a:endParaRPr lang="pt-BR" sz="14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pt-BR" sz="1450" dirty="0" smtClean="0"/>
                        <a:t>DABE/Gerência de Atenção Básica (Larissa </a:t>
                      </a:r>
                      <a:r>
                        <a:rPr lang="pt-BR" sz="1450" dirty="0" err="1" smtClean="0"/>
                        <a:t>Minelvino</a:t>
                      </a:r>
                      <a:r>
                        <a:rPr lang="pt-BR" sz="1450" dirty="0" smtClean="0"/>
                        <a:t>)</a:t>
                      </a:r>
                      <a:endParaRPr lang="pt-BR" sz="14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pt-BR" sz="1450" dirty="0" smtClean="0"/>
                        <a:t>3643-6111 e-mail: dabe@saude.am.gov.br</a:t>
                      </a:r>
                      <a:endParaRPr lang="pt-BR" sz="14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500" dirty="0"/>
                    </a:p>
                  </a:txBody>
                  <a:tcPr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BR" sz="1450" dirty="0" smtClean="0"/>
                        <a:t>18. Cobertura de acompanhamento das condicionalidades de saúde do Programa Bolsa  Família</a:t>
                      </a:r>
                      <a:endParaRPr lang="pt-BR" sz="14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BR" sz="1450" dirty="0" smtClean="0"/>
                        <a:t>DABE/SUSAM/Coord. Alimentação e Nutrição</a:t>
                      </a:r>
                      <a:endParaRPr lang="pt-BR" sz="14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BR" sz="1450" dirty="0" smtClean="0"/>
                        <a:t> 3643-6352 e-mail: indab@saude.am.gov.br</a:t>
                      </a:r>
                      <a:endParaRPr lang="pt-BR" sz="14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500" dirty="0"/>
                    </a:p>
                  </a:txBody>
                  <a:tcPr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pt-BR" sz="1450" dirty="0" smtClean="0"/>
                        <a:t>19. Cobertura populacional estimada de saúde bucal na atenção básica</a:t>
                      </a:r>
                      <a:endParaRPr lang="pt-BR" sz="14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pt-BR" sz="1450" dirty="0" smtClean="0"/>
                        <a:t>DABE/SUSAM /</a:t>
                      </a:r>
                      <a:r>
                        <a:rPr lang="pt-BR" sz="1450" dirty="0" err="1" smtClean="0"/>
                        <a:t>Coord</a:t>
                      </a:r>
                      <a:r>
                        <a:rPr lang="pt-BR" sz="1450" dirty="0" smtClean="0"/>
                        <a:t> Saúde Bucal</a:t>
                      </a:r>
                      <a:endParaRPr lang="pt-BR" sz="14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50" dirty="0" smtClean="0"/>
                        <a:t>3643-6352 e-mail:  saudebucal@saude.am.gov.br	</a:t>
                      </a:r>
                      <a:endParaRPr lang="pt-BR" sz="14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1" dirty="0" smtClean="0">
                          <a:solidFill>
                            <a:srgbClr val="C00000"/>
                          </a:solidFill>
                        </a:rPr>
                        <a:t>5 Indicadores</a:t>
                      </a:r>
                    </a:p>
                    <a:p>
                      <a:pPr algn="ctr"/>
                      <a:endParaRPr lang="pt-BR" sz="1600" dirty="0"/>
                    </a:p>
                  </a:txBody>
                  <a:tcPr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450" dirty="0" smtClean="0"/>
                        <a:t>23. Proporção de municípios com casos de doenças ou agravos relacionados ao trabalho notificados</a:t>
                      </a:r>
                      <a:endParaRPr lang="pt-BR" sz="14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50" dirty="0" smtClean="0"/>
                        <a:t>DABE/SUSAM /</a:t>
                      </a:r>
                      <a:r>
                        <a:rPr lang="pt-BR" sz="1450" dirty="0" err="1" smtClean="0"/>
                        <a:t>Coord</a:t>
                      </a:r>
                      <a:r>
                        <a:rPr lang="pt-BR" sz="1450" dirty="0" smtClean="0"/>
                        <a:t> Saúde do Trabalhador</a:t>
                      </a:r>
                      <a:endParaRPr lang="pt-BR" sz="14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BR" sz="1450" dirty="0" smtClean="0"/>
                        <a:t>3236-5015/3632-2244</a:t>
                      </a:r>
                    </a:p>
                    <a:p>
                      <a:r>
                        <a:rPr lang="pt-BR" sz="1450" dirty="0" smtClean="0"/>
                        <a:t>saudetrabalhador@saude.am.gov.br</a:t>
                      </a:r>
                      <a:endParaRPr lang="pt-BR" sz="14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89604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Resultado de imagem para imagens atençao basica amazon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3648406" cy="2982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Resultado de imagem para imagens mamografia amazona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47301"/>
            <a:ext cx="3648406" cy="308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Resultado de imagem para imagens maternidade balbina mestrinh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764704"/>
            <a:ext cx="3203848" cy="3328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678" y="4092985"/>
            <a:ext cx="3180322" cy="2765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47300"/>
            <a:ext cx="2667000" cy="3110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10" descr="Resultado de imagem para imagens tratamento hiv aid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406" y="764704"/>
            <a:ext cx="2483768" cy="2982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ângulo 8"/>
          <p:cNvSpPr/>
          <p:nvPr/>
        </p:nvSpPr>
        <p:spPr>
          <a:xfrm>
            <a:off x="269376" y="-13648"/>
            <a:ext cx="8806385" cy="16312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pt-BR" sz="5000" b="1" dirty="0" smtClean="0">
                <a:ln w="28575">
                  <a:solidFill>
                    <a:srgbClr val="33CC33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cs typeface="Arial" charset="0"/>
              </a:rPr>
              <a:t>ATENÇÃO ESPECIALIZADA </a:t>
            </a:r>
          </a:p>
          <a:p>
            <a:pPr algn="ctr">
              <a:defRPr/>
            </a:pPr>
            <a:r>
              <a:rPr lang="pt-BR" sz="5000" b="1" dirty="0" smtClean="0">
                <a:ln w="28575">
                  <a:solidFill>
                    <a:srgbClr val="33CC33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cs typeface="Arial" charset="0"/>
              </a:rPr>
              <a:t>MAC</a:t>
            </a:r>
            <a:endParaRPr lang="pt-BR" sz="5000" b="1" dirty="0">
              <a:ln w="28575">
                <a:solidFill>
                  <a:srgbClr val="33CC33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391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" y="476672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2017 - 2021 amazonas – 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exercício 2017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990499"/>
              </p:ext>
            </p:extLst>
          </p:nvPr>
        </p:nvGraphicFramePr>
        <p:xfrm>
          <a:off x="179512" y="2005920"/>
          <a:ext cx="8784976" cy="466344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512168"/>
                <a:gridCol w="2991055"/>
                <a:gridCol w="2067053"/>
                <a:gridCol w="22147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Eixo</a:t>
                      </a:r>
                      <a:endParaRPr lang="pt-BR" dirty="0"/>
                    </a:p>
                  </a:txBody>
                  <a:tcPr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Indicador</a:t>
                      </a:r>
                      <a:endParaRPr lang="pt-BR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Área Técnica SES/AM</a:t>
                      </a:r>
                      <a:endParaRPr lang="pt-BR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Contato</a:t>
                      </a:r>
                      <a:endParaRPr lang="pt-BR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endParaRPr lang="pt-BR" sz="1600" b="1" dirty="0" smtClean="0"/>
                    </a:p>
                    <a:p>
                      <a:pPr algn="ctr"/>
                      <a:endParaRPr lang="pt-BR" sz="1600" b="1" dirty="0" smtClean="0"/>
                    </a:p>
                    <a:p>
                      <a:pPr algn="ctr"/>
                      <a:endParaRPr lang="pt-BR" sz="1600" b="1" dirty="0" smtClean="0"/>
                    </a:p>
                    <a:p>
                      <a:pPr algn="ctr"/>
                      <a:r>
                        <a:rPr lang="pt-BR" sz="1600" b="1" dirty="0" smtClean="0"/>
                        <a:t>Atenção Especializada/ Políticas Estratégicas</a:t>
                      </a:r>
                      <a:r>
                        <a:rPr lang="pt-BR" sz="1600" b="1" baseline="0" dirty="0" smtClean="0"/>
                        <a:t> e Transversais</a:t>
                      </a:r>
                      <a:endParaRPr lang="pt-BR" sz="1600" b="1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600" dirty="0" smtClean="0"/>
                        <a:t>1. Mortalidade prematura (de 30 a 69 anos) pelo conjunto das 4 principais DCNT (doenças do aparelho circulatório, câncer, diabetes e doenças respiratórias crônicas)</a:t>
                      </a:r>
                      <a:endParaRPr lang="pt-BR" sz="16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SEA Capital Rede de At.  Doenças Crônicas /SUSAM (</a:t>
                      </a:r>
                      <a:r>
                        <a:rPr lang="pt-BR" sz="1600" dirty="0" err="1" smtClean="0"/>
                        <a:t>Joselita</a:t>
                      </a:r>
                      <a:r>
                        <a:rPr lang="pt-BR" sz="1600" dirty="0" smtClean="0"/>
                        <a:t> Nobre)</a:t>
                      </a:r>
                      <a:endParaRPr lang="pt-BR" sz="16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600" dirty="0" smtClean="0"/>
                        <a:t>3643-6170 e-mail: joselita.nobre@saude.am.gov.br</a:t>
                      </a:r>
                      <a:endParaRPr lang="pt-BR" sz="16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106680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600" dirty="0" smtClean="0"/>
                        <a:t>6. Proporção de cura dos casos novos de hanseníase diagnosticados nos anos das coortes</a:t>
                      </a:r>
                      <a:endParaRPr lang="pt-BR" sz="16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Coordenação de Hanseníase/ Fund. Alfredo da Mata - FUAM</a:t>
                      </a:r>
                      <a:endParaRPr lang="pt-BR" sz="16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/>
                        <a:t>3632-5850 e-mail:  hanseniase@fuam.am.gov.br</a:t>
                      </a:r>
                    </a:p>
                    <a:p>
                      <a:pPr algn="just"/>
                      <a:endParaRPr lang="pt-BR" sz="16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500" b="1" dirty="0"/>
                    </a:p>
                  </a:txBody>
                  <a:tcPr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600" dirty="0" smtClean="0"/>
                        <a:t>8. Número de casos novos de sífilis congênita em menores de um ano de idade.</a:t>
                      </a:r>
                      <a:endParaRPr lang="pt-BR" sz="16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Coordenação de IST/AIDS na FMT-HVD</a:t>
                      </a:r>
                    </a:p>
                    <a:p>
                      <a:pPr algn="ctr"/>
                      <a:r>
                        <a:rPr lang="pt-BR" sz="1600" dirty="0" smtClean="0"/>
                        <a:t>(Silvana)</a:t>
                      </a:r>
                      <a:endParaRPr lang="pt-BR" sz="16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pt-BR" sz="1600" dirty="0" smtClean="0"/>
                        <a:t>2127-3559 3532            e-mail: dstaids.planejamento@fmt.am.gov.br  zuzuvana@gmail.com</a:t>
                      </a:r>
                      <a:endParaRPr lang="pt-BR" sz="16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500" b="1" dirty="0" smtClean="0">
                          <a:solidFill>
                            <a:srgbClr val="C00000"/>
                          </a:solidFill>
                        </a:rPr>
                        <a:t>10 Indicadores</a:t>
                      </a:r>
                      <a:endParaRPr lang="pt-BR" sz="15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9. Número de casos novos de AIDS em menores de 5 anos.</a:t>
                      </a:r>
                      <a:endParaRPr lang="pt-BR" sz="16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85621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548680"/>
            <a:ext cx="9143999" cy="9361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301459" y="1556792"/>
            <a:ext cx="6256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pt-BR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PORQUE PACTUAR INDICADORES ??</a:t>
            </a:r>
          </a:p>
        </p:txBody>
      </p:sp>
      <p:sp>
        <p:nvSpPr>
          <p:cNvPr id="10" name="Retângulo 9"/>
          <p:cNvSpPr/>
          <p:nvPr/>
        </p:nvSpPr>
        <p:spPr>
          <a:xfrm>
            <a:off x="179512" y="2229374"/>
            <a:ext cx="885698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Char char="•"/>
              <a:defRPr/>
            </a:pPr>
            <a:r>
              <a:rPr lang="pt-BR" sz="2200" dirty="0"/>
              <a:t> A partir do</a:t>
            </a:r>
            <a:r>
              <a:rPr lang="pt-BR" sz="2200" b="1" dirty="0"/>
              <a:t> Decreto nº 7.508/11, de </a:t>
            </a:r>
            <a:r>
              <a:rPr lang="pt-BR" sz="2200" b="1" dirty="0" smtClean="0"/>
              <a:t>28/06/2011 </a:t>
            </a:r>
            <a:r>
              <a:rPr lang="pt-BR" sz="2200" dirty="0"/>
              <a:t>que regulamenta a Lei nº 8.080, de </a:t>
            </a:r>
            <a:r>
              <a:rPr lang="pt-BR" sz="2200" dirty="0" smtClean="0"/>
              <a:t>19/09/1990</a:t>
            </a:r>
            <a:r>
              <a:rPr lang="pt-BR" sz="2200" dirty="0"/>
              <a:t>, para dispor sobre a organização do SUS, o planejamento da saúde, a assistência à saúde e a articulação </a:t>
            </a:r>
            <a:r>
              <a:rPr lang="pt-BR" sz="2200" dirty="0" err="1"/>
              <a:t>interfederativa</a:t>
            </a:r>
            <a:r>
              <a:rPr lang="pt-BR" sz="2200" dirty="0"/>
              <a:t> e dá outras providências, dentro do seu </a:t>
            </a:r>
            <a:r>
              <a:rPr lang="pt-BR" sz="2200" b="1" dirty="0"/>
              <a:t>Capítulo V  na Seção II </a:t>
            </a:r>
            <a:r>
              <a:rPr lang="pt-BR" sz="2200" dirty="0"/>
              <a:t>trata</a:t>
            </a:r>
            <a:r>
              <a:rPr lang="pt-BR" sz="2200" b="1" dirty="0"/>
              <a:t>  Do Contrato Organizativo da Ação Pública da Saúde – COAP.</a:t>
            </a:r>
          </a:p>
          <a:p>
            <a:pPr algn="ctr">
              <a:defRPr/>
            </a:pPr>
            <a:endParaRPr lang="pt-BR" sz="1400" b="1" dirty="0"/>
          </a:p>
          <a:p>
            <a:pPr algn="ctr">
              <a:buFontTx/>
              <a:buChar char="•"/>
              <a:defRPr/>
            </a:pPr>
            <a:r>
              <a:rPr lang="pt-BR" sz="2200" dirty="0" smtClean="0"/>
              <a:t> </a:t>
            </a:r>
            <a:r>
              <a:rPr lang="pt-BR" sz="2200" b="1" dirty="0">
                <a:solidFill>
                  <a:srgbClr val="0070C0"/>
                </a:solidFill>
              </a:rPr>
              <a:t>O</a:t>
            </a:r>
            <a:r>
              <a:rPr lang="pt-BR" sz="2200" b="1" i="1" dirty="0">
                <a:solidFill>
                  <a:srgbClr val="0070C0"/>
                </a:solidFill>
              </a:rPr>
              <a:t> objetivo do COAP é a organização e a integração das ações e dos serviços, em uma Região de Saúde, com a finalidade de garantir a integralidade da assistência aos usuários.</a:t>
            </a:r>
          </a:p>
          <a:p>
            <a:pPr algn="ctr">
              <a:defRPr/>
            </a:pPr>
            <a:endParaRPr lang="pt-BR" sz="1200" dirty="0"/>
          </a:p>
          <a:p>
            <a:pPr algn="just">
              <a:buFontTx/>
              <a:buChar char="•"/>
              <a:defRPr/>
            </a:pPr>
            <a:r>
              <a:rPr lang="pt-BR" sz="2200" dirty="0"/>
              <a:t> Para monitorar, mensurar e avaliar as ações que são realizadas nas regiões de saúde e no Estado como um todo, foram pactuados diversos indicadores nacionais através da </a:t>
            </a:r>
            <a:r>
              <a:rPr lang="pt-BR" sz="2200" b="1" dirty="0"/>
              <a:t>Resolução CIT nº </a:t>
            </a:r>
            <a:r>
              <a:rPr lang="pt-BR" sz="2200" b="1" dirty="0" smtClean="0"/>
              <a:t>8, </a:t>
            </a:r>
            <a:r>
              <a:rPr lang="pt-BR" sz="2200" b="1" dirty="0"/>
              <a:t>de </a:t>
            </a:r>
            <a:r>
              <a:rPr lang="pt-BR" sz="2200" b="1" dirty="0" err="1" smtClean="0"/>
              <a:t>nov</a:t>
            </a:r>
            <a:r>
              <a:rPr lang="pt-BR" sz="2200" b="1" dirty="0" smtClean="0"/>
              <a:t>/2016 </a:t>
            </a:r>
            <a:r>
              <a:rPr lang="pt-BR" sz="2200" b="1" dirty="0"/>
              <a:t>= Diretrizes, Objetivos, Metas e Indicadores para o período de </a:t>
            </a:r>
            <a:r>
              <a:rPr lang="pt-BR" sz="2200" b="1" dirty="0" smtClean="0"/>
              <a:t>2017-2021</a:t>
            </a:r>
            <a:endParaRPr lang="pt-BR" sz="2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" y="188640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2017 - 2021 amazonas – 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exercício 2017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50308"/>
              </p:ext>
            </p:extLst>
          </p:nvPr>
        </p:nvGraphicFramePr>
        <p:xfrm>
          <a:off x="89755" y="1700808"/>
          <a:ext cx="8964489" cy="469392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330337"/>
                <a:gridCol w="3096344"/>
                <a:gridCol w="1711748"/>
                <a:gridCol w="28260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Eixo</a:t>
                      </a:r>
                      <a:endParaRPr lang="pt-BR" dirty="0"/>
                    </a:p>
                  </a:txBody>
                  <a:tcPr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Indicador</a:t>
                      </a:r>
                      <a:endParaRPr lang="pt-BR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Área Técnica SES/AM</a:t>
                      </a:r>
                      <a:endParaRPr lang="pt-BR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Contato</a:t>
                      </a:r>
                      <a:endParaRPr lang="pt-BR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endParaRPr lang="pt-BR" sz="1550" b="1" dirty="0" smtClean="0"/>
                    </a:p>
                    <a:p>
                      <a:pPr algn="ctr"/>
                      <a:endParaRPr lang="pt-BR" sz="1550" b="1" dirty="0" smtClean="0"/>
                    </a:p>
                    <a:p>
                      <a:pPr algn="ctr"/>
                      <a:endParaRPr lang="pt-BR" sz="1550" b="1" dirty="0" smtClean="0"/>
                    </a:p>
                    <a:p>
                      <a:pPr algn="ctr"/>
                      <a:r>
                        <a:rPr lang="pt-BR" sz="1550" b="1" dirty="0" smtClean="0"/>
                        <a:t>Atenção Especializada/ Políticas Estratégicas</a:t>
                      </a:r>
                      <a:r>
                        <a:rPr lang="pt-BR" sz="1550" b="1" baseline="0" dirty="0" smtClean="0"/>
                        <a:t> e Transversais</a:t>
                      </a:r>
                      <a:endParaRPr lang="pt-BR" sz="1550" b="1" dirty="0"/>
                    </a:p>
                  </a:txBody>
                  <a:tcPr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550" dirty="0" smtClean="0"/>
                        <a:t>11. Razão de exames </a:t>
                      </a:r>
                      <a:r>
                        <a:rPr lang="pt-BR" sz="1550" dirty="0" err="1" smtClean="0"/>
                        <a:t>citopatológicos</a:t>
                      </a:r>
                      <a:r>
                        <a:rPr lang="pt-BR" sz="1550" dirty="0" smtClean="0"/>
                        <a:t> do colo do útero em mulheres de 25 a 64 anos na população residente de determinado local e a população da mesma faixa etária.</a:t>
                      </a:r>
                      <a:endParaRPr lang="pt-BR" sz="15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t-BR" sz="1550" dirty="0" smtClean="0"/>
                        <a:t>SEA Capital/Saúde da Mulher/ Rede de At.  Doenças Crônicas /SUSAM</a:t>
                      </a:r>
                    </a:p>
                    <a:p>
                      <a:pPr algn="ctr"/>
                      <a:r>
                        <a:rPr lang="pt-BR" sz="1550" dirty="0" smtClean="0"/>
                        <a:t>FCECON</a:t>
                      </a:r>
                      <a:endParaRPr lang="pt-BR" sz="1550" dirty="0"/>
                    </a:p>
                    <a:p>
                      <a:pPr algn="ctr"/>
                      <a:r>
                        <a:rPr lang="pt-BR" sz="1550" dirty="0" smtClean="0"/>
                        <a:t>Coordenação de IST/AIDS na FMT-HVD</a:t>
                      </a:r>
                      <a:endParaRPr lang="pt-BR" sz="15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pt-BR" sz="1550" dirty="0" smtClean="0"/>
                        <a:t>3643-6170 e-mail: joselita.nobre@saude.am.gov.br</a:t>
                      </a:r>
                    </a:p>
                    <a:p>
                      <a:pPr algn="just"/>
                      <a:r>
                        <a:rPr lang="it-IT" sz="1550" dirty="0" smtClean="0"/>
                        <a:t>mariliamuniz@gmail.com                                                                                                               FCECON   3655-4604 e-mail: anasselis@gmail.com </a:t>
                      </a:r>
                      <a:endParaRPr lang="pt-BR" sz="15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1371600">
                <a:tc vMerge="1">
                  <a:txBody>
                    <a:bodyPr/>
                    <a:lstStyle/>
                    <a:p>
                      <a:endParaRPr lang="pt-BR" sz="1500" b="1" dirty="0"/>
                    </a:p>
                  </a:txBody>
                  <a:tcPr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550" dirty="0" smtClean="0"/>
                        <a:t>12. Razão de exames de mamografia de rastreamento realizados em mulheres de 50 a 69 anos na população residente de determinado local e população da mesma faixa etária.</a:t>
                      </a:r>
                      <a:endParaRPr lang="pt-BR" sz="15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pt-BR" sz="14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pt-BR" sz="14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500" b="1" dirty="0"/>
                    </a:p>
                  </a:txBody>
                  <a:tcPr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550" dirty="0" smtClean="0"/>
                        <a:t>13. Proporção de parto normal no Sistema Único de Saúde e na Saúde Suplementar</a:t>
                      </a:r>
                      <a:endParaRPr lang="pt-BR" sz="15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550" dirty="0" smtClean="0"/>
                        <a:t> Rede Cegonha/SEAS Capital/Coord. Saúde da Mulher/SUSAM</a:t>
                      </a:r>
                      <a:endParaRPr lang="pt-BR" sz="15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BR" sz="1550" dirty="0" smtClean="0"/>
                        <a:t>3643-6160; 6183 </a:t>
                      </a:r>
                      <a:r>
                        <a:rPr lang="pt-BR" sz="1550" dirty="0" err="1" smtClean="0"/>
                        <a:t>email</a:t>
                      </a:r>
                      <a:r>
                        <a:rPr lang="pt-BR" sz="1550" dirty="0" smtClean="0"/>
                        <a:t>: sandracavalcante.silva@gmail.com, maragracaster@gmail.com, katherinebenevides@gmail.com</a:t>
                      </a:r>
                      <a:endParaRPr lang="pt-BR" sz="155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32616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" y="188640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2017 - 2021 amazonas – 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exercício 2017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212083"/>
              </p:ext>
            </p:extLst>
          </p:nvPr>
        </p:nvGraphicFramePr>
        <p:xfrm>
          <a:off x="89755" y="1844824"/>
          <a:ext cx="8964489" cy="481584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330337"/>
                <a:gridCol w="3096344"/>
                <a:gridCol w="1872208"/>
                <a:gridCol w="2665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Eixo</a:t>
                      </a:r>
                      <a:endParaRPr lang="pt-BR" sz="1800" b="1" dirty="0"/>
                    </a:p>
                  </a:txBody>
                  <a:tcPr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Indicador</a:t>
                      </a:r>
                      <a:endParaRPr lang="pt-BR" sz="1800" b="1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Área Técnica SES/AM</a:t>
                      </a:r>
                      <a:endParaRPr lang="pt-BR" sz="1800" b="1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Contato</a:t>
                      </a:r>
                      <a:endParaRPr lang="pt-BR" sz="1800" b="1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endParaRPr lang="pt-BR" sz="1600" b="1" dirty="0" smtClean="0"/>
                    </a:p>
                    <a:p>
                      <a:pPr algn="ctr"/>
                      <a:endParaRPr lang="pt-BR" sz="1600" b="1" dirty="0" smtClean="0"/>
                    </a:p>
                    <a:p>
                      <a:pPr algn="ctr"/>
                      <a:endParaRPr lang="pt-BR" sz="1600" b="1" dirty="0" smtClean="0"/>
                    </a:p>
                    <a:p>
                      <a:pPr algn="ctr"/>
                      <a:r>
                        <a:rPr lang="pt-BR" sz="1600" b="1" dirty="0" smtClean="0"/>
                        <a:t>Atenção Especializada/ Políticas Estratégicas</a:t>
                      </a:r>
                      <a:r>
                        <a:rPr lang="pt-BR" sz="1600" b="1" baseline="0" dirty="0" smtClean="0"/>
                        <a:t> e Transversais</a:t>
                      </a:r>
                      <a:endParaRPr lang="pt-BR" sz="1600" b="1" dirty="0"/>
                    </a:p>
                  </a:txBody>
                  <a:tcPr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600" dirty="0" smtClean="0"/>
                        <a:t>15. Taxa de mortalidade infantil</a:t>
                      </a:r>
                      <a:endParaRPr lang="pt-BR" sz="16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/>
                        <a:t> Rede Cegonha/SEAS Capital - Coord. Saúde da  Criança/SUSAM</a:t>
                      </a:r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/>
                        <a:t>3643-6160; 6183 </a:t>
                      </a:r>
                      <a:r>
                        <a:rPr lang="pt-BR" sz="1600" dirty="0" err="1" smtClean="0"/>
                        <a:t>email</a:t>
                      </a:r>
                      <a:r>
                        <a:rPr lang="pt-BR" sz="1600" dirty="0" smtClean="0"/>
                        <a:t>: maragracaster@gmail.com, katherinebenevides@gmail.com</a:t>
                      </a:r>
                    </a:p>
                    <a:p>
                      <a:pPr algn="just"/>
                      <a:endParaRPr lang="pt-BR" sz="16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pt-BR" sz="1450" b="1" dirty="0"/>
                    </a:p>
                  </a:txBody>
                  <a:tcPr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600" dirty="0" smtClean="0"/>
                        <a:t>16. Número de óbitos maternos em determinado período e local de residência</a:t>
                      </a:r>
                      <a:endParaRPr lang="pt-BR" sz="16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/>
                        <a:t> Rede Cegonha/SEAS Capital/Coord. Saúde da Mulher/SUSAM</a:t>
                      </a:r>
                    </a:p>
                    <a:p>
                      <a:pPr algn="ctr"/>
                      <a:endParaRPr lang="pt-BR" sz="16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600" dirty="0" smtClean="0"/>
                        <a:t>3643-6160; 6183 </a:t>
                      </a:r>
                      <a:r>
                        <a:rPr lang="pt-BR" sz="1600" dirty="0" err="1" smtClean="0"/>
                        <a:t>email</a:t>
                      </a:r>
                      <a:r>
                        <a:rPr lang="pt-BR" sz="1600" dirty="0" smtClean="0"/>
                        <a:t>: sandracavalcante.silva@gmail.com, maragracaster@gmail.com, </a:t>
                      </a:r>
                      <a:endParaRPr lang="pt-BR" sz="16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832832">
                <a:tc vMerge="1">
                  <a:txBody>
                    <a:bodyPr/>
                    <a:lstStyle/>
                    <a:p>
                      <a:endParaRPr lang="pt-BR" sz="1500" b="1" dirty="0"/>
                    </a:p>
                  </a:txBody>
                  <a:tcPr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600" dirty="0" smtClean="0"/>
                        <a:t>21. Ações de </a:t>
                      </a:r>
                      <a:r>
                        <a:rPr lang="pt-BR" sz="1600" dirty="0" err="1" smtClean="0"/>
                        <a:t>matriciamento</a:t>
                      </a:r>
                      <a:r>
                        <a:rPr lang="pt-BR" sz="1600" dirty="0" smtClean="0"/>
                        <a:t> sistemático realizadas por CAPS com equipes de Atenção Básica</a:t>
                      </a:r>
                      <a:endParaRPr lang="pt-BR" sz="16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 smtClean="0"/>
                        <a:t>SEAS Capital/Coord. Saúde Mental/SUSAM</a:t>
                      </a:r>
                    </a:p>
                    <a:p>
                      <a:pPr algn="ctr"/>
                      <a:r>
                        <a:rPr lang="pt-BR" sz="1600" dirty="0" smtClean="0"/>
                        <a:t>Rede At. Psicossocial </a:t>
                      </a:r>
                      <a:endParaRPr lang="pt-BR" sz="16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 smtClean="0"/>
                        <a:t>3643-6121 e-mail: saudemental@saude.am.gov.br</a:t>
                      </a:r>
                      <a:endParaRPr lang="pt-BR" sz="16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78356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otos 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36" y="2085432"/>
            <a:ext cx="3203424" cy="2495695"/>
          </a:xfrm>
          <a:prstGeom prst="rect">
            <a:avLst/>
          </a:prstGeom>
          <a:solidFill>
            <a:srgbClr val="FFFFFF"/>
          </a:solidFill>
          <a:ln w="19050">
            <a:solidFill>
              <a:srgbClr val="92D050"/>
            </a:solidFill>
            <a:miter lim="800000"/>
            <a:headEnd/>
            <a:tailEnd/>
          </a:ln>
        </p:spPr>
      </p:pic>
      <p:pic>
        <p:nvPicPr>
          <p:cNvPr id="3" name="Picture 4" descr="combate a malária e dengue 0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203" y="1867238"/>
            <a:ext cx="3095625" cy="2713889"/>
          </a:xfrm>
          <a:prstGeom prst="rect">
            <a:avLst/>
          </a:prstGeom>
          <a:solidFill>
            <a:schemeClr val="accent1"/>
          </a:solidFill>
          <a:ln w="57150">
            <a:solidFill>
              <a:srgbClr val="92D050"/>
            </a:solidFill>
            <a:miter lim="800000"/>
            <a:headEnd/>
            <a:tailEnd/>
          </a:ln>
        </p:spPr>
      </p:pic>
      <p:pic>
        <p:nvPicPr>
          <p:cNvPr id="4" name="Picture 4" descr="FOTOS 03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997" y="1863825"/>
            <a:ext cx="2833003" cy="2717302"/>
          </a:xfrm>
          <a:prstGeom prst="rect">
            <a:avLst/>
          </a:prstGeom>
          <a:solidFill>
            <a:schemeClr val="accent1"/>
          </a:solidFill>
          <a:ln w="19050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5" name="Retângulo 4"/>
          <p:cNvSpPr/>
          <p:nvPr/>
        </p:nvSpPr>
        <p:spPr>
          <a:xfrm>
            <a:off x="3145362" y="837123"/>
            <a:ext cx="5976664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VIGILÂNCIA EM SAÚDE</a:t>
            </a:r>
          </a:p>
        </p:txBody>
      </p:sp>
      <p:pic>
        <p:nvPicPr>
          <p:cNvPr id="19460" name="Picture 4" descr="Resultado de imagem para campanha imunizaçao amazona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1" y="4603818"/>
            <a:ext cx="5004049" cy="2254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6" descr="Resultado de imagem para imunização indigenas no amazon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8" descr="Resultado de imagem para imunização indigenas no amazona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9466" name="Picture 10" descr="Resultado de imagem para imunização indigenas no amazona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581128"/>
            <a:ext cx="4139951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Resultado de imagem para imagens vigilancia em saude amazona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7" y="692696"/>
            <a:ext cx="3188221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07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" y="476672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2017 - 2021 amazonas – 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exercício 2017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794521"/>
              </p:ext>
            </p:extLst>
          </p:nvPr>
        </p:nvGraphicFramePr>
        <p:xfrm>
          <a:off x="179512" y="2005920"/>
          <a:ext cx="8784976" cy="4578876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512168"/>
                <a:gridCol w="2991055"/>
                <a:gridCol w="1833481"/>
                <a:gridCol w="24482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Eixo</a:t>
                      </a:r>
                      <a:endParaRPr lang="pt-BR" dirty="0"/>
                    </a:p>
                  </a:txBody>
                  <a:tcPr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Indicador</a:t>
                      </a:r>
                      <a:endParaRPr lang="pt-BR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Área Técnica SES/AM</a:t>
                      </a:r>
                      <a:endParaRPr lang="pt-BR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Contato</a:t>
                      </a:r>
                      <a:endParaRPr lang="pt-BR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endParaRPr lang="pt-BR" sz="1600" b="1" dirty="0" smtClean="0"/>
                    </a:p>
                    <a:p>
                      <a:pPr algn="ctr"/>
                      <a:endParaRPr lang="pt-BR" sz="1600" b="1" dirty="0" smtClean="0"/>
                    </a:p>
                    <a:p>
                      <a:pPr algn="ctr"/>
                      <a:endParaRPr lang="pt-BR" sz="1600" b="1" dirty="0" smtClean="0"/>
                    </a:p>
                    <a:p>
                      <a:pPr algn="ctr"/>
                      <a:r>
                        <a:rPr lang="pt-BR" sz="1600" b="1" dirty="0" smtClean="0"/>
                        <a:t>Vigilância</a:t>
                      </a:r>
                      <a:r>
                        <a:rPr lang="pt-BR" sz="1600" b="1" baseline="0" dirty="0" smtClean="0"/>
                        <a:t> em Saúde</a:t>
                      </a:r>
                      <a:endParaRPr lang="pt-BR" sz="1600" b="1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500" dirty="0" smtClean="0"/>
                        <a:t>2. Proporção de óbitos de mulheres em idade fértil (10 a 49 anos) investigados.</a:t>
                      </a:r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pt-BR" sz="1500" dirty="0" smtClean="0"/>
                    </a:p>
                    <a:p>
                      <a:pPr algn="ctr"/>
                      <a:r>
                        <a:rPr lang="pt-BR" sz="1500" dirty="0" smtClean="0"/>
                        <a:t>FVS/</a:t>
                      </a:r>
                      <a:r>
                        <a:rPr lang="pt-BR" sz="1500" dirty="0" err="1" smtClean="0"/>
                        <a:t>Am</a:t>
                      </a:r>
                      <a:r>
                        <a:rPr lang="pt-BR" sz="1500" baseline="0" dirty="0" smtClean="0"/>
                        <a:t> </a:t>
                      </a:r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pt-BR" sz="1500" dirty="0" smtClean="0"/>
                        <a:t>3182-8522 98120-7668 e-mail: emiliadias27@hotmail.com, rosemary.pinto@gmail.com</a:t>
                      </a:r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101271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500" dirty="0" smtClean="0"/>
                        <a:t>3. Proporção de registro de óbitos com causa básica definida</a:t>
                      </a:r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pPr algn="just"/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1789956"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6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6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6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6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600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b="1" dirty="0" smtClean="0">
                          <a:solidFill>
                            <a:srgbClr val="C00000"/>
                          </a:solidFill>
                        </a:rPr>
                        <a:t>8 Indicadores</a:t>
                      </a:r>
                    </a:p>
                    <a:p>
                      <a:pPr algn="ctr"/>
                      <a:endParaRPr lang="pt-BR" sz="1600" b="1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500" dirty="0" smtClean="0"/>
                        <a:t>4. Proporção de vacinas selecionadas do Calendário Nacional de Vacinação para crianças menores de dois anos de idade - </a:t>
                      </a:r>
                      <a:r>
                        <a:rPr lang="pt-BR" sz="1500" dirty="0" err="1" smtClean="0"/>
                        <a:t>Pentavalente</a:t>
                      </a:r>
                      <a:r>
                        <a:rPr lang="pt-BR" sz="1500" dirty="0" smtClean="0"/>
                        <a:t> (3ª dose), Pneumocócica 10-valente (2ª dose), Poliomielite (3ª dose) e Tríplice viral (1ª dose) - com cobertura vacinal preconizada</a:t>
                      </a:r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500" dirty="0" smtClean="0"/>
                        <a:t>FVS- </a:t>
                      </a:r>
                      <a:r>
                        <a:rPr lang="pt-BR" sz="1500" dirty="0" err="1" smtClean="0"/>
                        <a:t>Am</a:t>
                      </a:r>
                      <a:r>
                        <a:rPr lang="pt-BR" sz="1500" dirty="0" smtClean="0"/>
                        <a:t>/ DVE/Gerência  de Imunização/PNI (Izabel)</a:t>
                      </a:r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BR" sz="1500" dirty="0" smtClean="0"/>
                        <a:t> 3182-8517, dve@fvs.am.gov.br.</a:t>
                      </a:r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26289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" y="188640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2017 - 2021 amazonas – 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exercício 2017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304618"/>
              </p:ext>
            </p:extLst>
          </p:nvPr>
        </p:nvGraphicFramePr>
        <p:xfrm>
          <a:off x="179512" y="1628800"/>
          <a:ext cx="8784976" cy="4816603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296144"/>
                <a:gridCol w="3528392"/>
                <a:gridCol w="1512168"/>
                <a:gridCol w="24482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Eixo</a:t>
                      </a:r>
                      <a:endParaRPr lang="pt-BR" dirty="0"/>
                    </a:p>
                  </a:txBody>
                  <a:tcPr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Indicador</a:t>
                      </a:r>
                      <a:endParaRPr lang="pt-BR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Área Técnica SES/AM</a:t>
                      </a:r>
                      <a:endParaRPr lang="pt-BR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Contato</a:t>
                      </a:r>
                      <a:endParaRPr lang="pt-BR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rowSpan="5">
                  <a:txBody>
                    <a:bodyPr/>
                    <a:lstStyle/>
                    <a:p>
                      <a:pPr algn="ctr"/>
                      <a:endParaRPr lang="pt-BR" sz="1600" b="1" dirty="0" smtClean="0"/>
                    </a:p>
                    <a:p>
                      <a:pPr algn="ctr"/>
                      <a:endParaRPr lang="pt-BR" sz="1600" b="1" dirty="0" smtClean="0"/>
                    </a:p>
                    <a:p>
                      <a:pPr algn="ctr"/>
                      <a:endParaRPr lang="pt-BR" sz="1600" b="1" dirty="0" smtClean="0"/>
                    </a:p>
                    <a:p>
                      <a:pPr algn="ctr"/>
                      <a:r>
                        <a:rPr lang="pt-BR" sz="1600" b="1" dirty="0" smtClean="0"/>
                        <a:t>Vigilância</a:t>
                      </a:r>
                      <a:r>
                        <a:rPr lang="pt-BR" sz="1600" b="1" baseline="0" dirty="0" smtClean="0"/>
                        <a:t> em Saúde</a:t>
                      </a:r>
                      <a:endParaRPr lang="pt-BR" sz="1600" b="1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500" dirty="0" smtClean="0"/>
                        <a:t>5. Proporção de casos de doenças de notificação compulsória imediata (DNCI) encerrados em até 60 dias após notificação</a:t>
                      </a:r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pt-BR" sz="1500" dirty="0" smtClean="0"/>
                    </a:p>
                    <a:p>
                      <a:pPr algn="ctr"/>
                      <a:r>
                        <a:rPr lang="pt-BR" sz="1500" dirty="0" smtClean="0"/>
                        <a:t>FVS/</a:t>
                      </a:r>
                      <a:r>
                        <a:rPr lang="pt-BR" sz="1500" dirty="0" err="1" smtClean="0"/>
                        <a:t>Am</a:t>
                      </a:r>
                      <a:r>
                        <a:rPr lang="pt-BR" sz="1500" baseline="0" dirty="0" smtClean="0"/>
                        <a:t> </a:t>
                      </a:r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pt-BR" sz="1500" dirty="0" smtClean="0"/>
                        <a:t>3182-8522 98120-7668 e-mail: emiliadias27@hotmail.com rosemary.pinto@gmail.com</a:t>
                      </a:r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59097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500" dirty="0" smtClean="0"/>
                        <a:t>7. Número de casos autóctones de malária.</a:t>
                      </a:r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pPr algn="just"/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1008112">
                <a:tc vMerge="1">
                  <a:txBody>
                    <a:bodyPr/>
                    <a:lstStyle/>
                    <a:p>
                      <a:pPr algn="ctr"/>
                      <a:endParaRPr lang="pt-BR" sz="1600" b="1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500" dirty="0" smtClean="0"/>
                        <a:t>10. Proporção de análises realizadas em amostras de água para consumo humano quanto aos parâmetros coliformes totais, cloro residual livre e turbidez</a:t>
                      </a:r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500" dirty="0" smtClean="0"/>
                        <a:t>FVS- </a:t>
                      </a:r>
                      <a:r>
                        <a:rPr lang="pt-BR" sz="1500" dirty="0" err="1" smtClean="0"/>
                        <a:t>Am</a:t>
                      </a:r>
                      <a:r>
                        <a:rPr lang="pt-BR" sz="1500" dirty="0" smtClean="0"/>
                        <a:t>/ </a:t>
                      </a:r>
                      <a:r>
                        <a:rPr lang="pt-BR" sz="1500" dirty="0" err="1" smtClean="0"/>
                        <a:t>Depto</a:t>
                      </a:r>
                      <a:r>
                        <a:rPr lang="pt-BR" sz="1500" baseline="0" dirty="0" smtClean="0"/>
                        <a:t> Vigilância Ambiental</a:t>
                      </a:r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BR" sz="1500" dirty="0" smtClean="0"/>
                        <a:t> 3182-8544</a:t>
                      </a:r>
                    </a:p>
                    <a:p>
                      <a:r>
                        <a:rPr lang="pt-BR" sz="1500" dirty="0" smtClean="0"/>
                        <a:t>dva@fvs.am.gov.br.</a:t>
                      </a:r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1008112">
                <a:tc vMerge="1">
                  <a:txBody>
                    <a:bodyPr/>
                    <a:lstStyle/>
                    <a:p>
                      <a:pPr algn="ctr"/>
                      <a:endParaRPr lang="pt-BR" sz="1600" b="1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500" dirty="0" smtClean="0"/>
                        <a:t>20. Percentual de municípios que realizam no mínimo seis grupos de ações de vigilância sanitária, consideradas necessárias a todos os municípios.</a:t>
                      </a:r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500" dirty="0" smtClean="0"/>
                        <a:t>FVS- </a:t>
                      </a:r>
                      <a:r>
                        <a:rPr lang="pt-BR" sz="1500" dirty="0" err="1" smtClean="0"/>
                        <a:t>Am</a:t>
                      </a:r>
                      <a:r>
                        <a:rPr lang="pt-BR" sz="1500" dirty="0" smtClean="0"/>
                        <a:t>/ </a:t>
                      </a:r>
                      <a:r>
                        <a:rPr lang="pt-BR" sz="1500" dirty="0" err="1" smtClean="0"/>
                        <a:t>Depto</a:t>
                      </a:r>
                      <a:r>
                        <a:rPr lang="pt-BR" sz="1500" baseline="0" dirty="0" smtClean="0"/>
                        <a:t> Vigilância Sanitária</a:t>
                      </a:r>
                      <a:endParaRPr lang="pt-BR" sz="1500" dirty="0" smtClean="0"/>
                    </a:p>
                    <a:p>
                      <a:pPr algn="ctr"/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792088">
                <a:tc vMerge="1">
                  <a:txBody>
                    <a:bodyPr/>
                    <a:lstStyle/>
                    <a:p>
                      <a:pPr algn="ctr"/>
                      <a:endParaRPr lang="pt-BR" sz="1600" b="1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500" dirty="0" smtClean="0"/>
                        <a:t>22. Número de imóveis visitados em pelo menos 4 ciclos de visitas domiciliares para controle da dengue</a:t>
                      </a:r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500" dirty="0" smtClean="0"/>
                        <a:t>FVS- </a:t>
                      </a:r>
                      <a:r>
                        <a:rPr lang="pt-BR" sz="1500" dirty="0" err="1" smtClean="0"/>
                        <a:t>Am</a:t>
                      </a:r>
                      <a:r>
                        <a:rPr lang="pt-BR" sz="1500" dirty="0" smtClean="0"/>
                        <a:t>/ </a:t>
                      </a:r>
                      <a:r>
                        <a:rPr lang="pt-BR" sz="1500" dirty="0" err="1" smtClean="0"/>
                        <a:t>Depto</a:t>
                      </a:r>
                      <a:r>
                        <a:rPr lang="pt-BR" sz="1500" baseline="0" dirty="0" smtClean="0"/>
                        <a:t> Vigilância Ambiental</a:t>
                      </a:r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BR" sz="1500" dirty="0" smtClean="0"/>
                        <a:t> 3182-8544</a:t>
                      </a:r>
                    </a:p>
                    <a:p>
                      <a:r>
                        <a:rPr lang="pt-BR" sz="1500" dirty="0" smtClean="0"/>
                        <a:t>dva@fvs.am.gov.br.</a:t>
                      </a:r>
                      <a:endParaRPr lang="pt-BR" sz="1500" dirty="0"/>
                    </a:p>
                  </a:txBody>
                  <a:tcPr>
                    <a:lnL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02562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251518" y="1412776"/>
            <a:ext cx="8496945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Monitoramento </a:t>
            </a:r>
          </a:p>
          <a:p>
            <a:pPr algn="ctr"/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 avaliação (</a:t>
            </a:r>
            <a:r>
              <a:rPr lang="pt-BR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m&amp;A</a:t>
            </a:r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 </a:t>
            </a:r>
          </a:p>
          <a:p>
            <a:pPr algn="ctr"/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das metas  e indicadores pactuados</a:t>
            </a:r>
            <a:endParaRPr lang="pt-B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647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620688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2015 -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23528" y="1700808"/>
            <a:ext cx="864096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pt-BR" sz="2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Monitoramento e Avaliação </a:t>
            </a:r>
          </a:p>
          <a:p>
            <a:pPr algn="just"/>
            <a:endParaRPr lang="pt-BR" sz="2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467544" y="2348880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005828"/>
              </a:buClr>
              <a:buFont typeface="Wingdings" panose="05000000000000000000" pitchFamily="2" charset="2"/>
              <a:buChar char="Ø"/>
            </a:pPr>
            <a:r>
              <a:rPr lang="pt-BR" sz="2400" dirty="0" smtClean="0"/>
              <a:t>Todos </a:t>
            </a:r>
            <a:r>
              <a:rPr lang="pt-BR" sz="2400" dirty="0"/>
              <a:t>os indicadores pactuados serão apurados e avaliados anualmente e seus resultados comporão o Relatório Anual de Gestão, a ser enviado ao Conselho de Saúde até 30 de março do ano subsequente ao da execução financeira, conforme artigo 36, § 1º da Lei Complementar nº 141/2012. </a:t>
            </a:r>
            <a:endParaRPr lang="pt-BR" sz="2400" dirty="0" smtClean="0"/>
          </a:p>
          <a:p>
            <a:pPr algn="just">
              <a:buClr>
                <a:srgbClr val="005828"/>
              </a:buClr>
            </a:pPr>
            <a:endParaRPr lang="pt-BR" sz="2400" dirty="0"/>
          </a:p>
          <a:p>
            <a:pPr marL="342900" indent="-342900" algn="just">
              <a:buClr>
                <a:srgbClr val="005828"/>
              </a:buClr>
              <a:buFont typeface="Wingdings" panose="05000000000000000000" pitchFamily="2" charset="2"/>
              <a:buChar char="Ø"/>
            </a:pPr>
            <a:r>
              <a:rPr lang="pt-BR" sz="2400" dirty="0" smtClean="0"/>
              <a:t>Estes </a:t>
            </a:r>
            <a:r>
              <a:rPr lang="pt-BR" sz="2400" dirty="0"/>
              <a:t>resultados serão disponibilizados pelo Ministério da Saúde no </a:t>
            </a:r>
            <a:r>
              <a:rPr lang="pt-BR" sz="2400" dirty="0" err="1"/>
              <a:t>Tabnet</a:t>
            </a:r>
            <a:r>
              <a:rPr lang="pt-BR" sz="2400" dirty="0"/>
              <a:t> no site do DATASUS:</a:t>
            </a:r>
            <a:r>
              <a:rPr lang="pt-BR" sz="2400" b="1" dirty="0"/>
              <a:t> www.datasus.gov.br e no </a:t>
            </a:r>
            <a:r>
              <a:rPr lang="pt-BR" sz="2400" b="1" dirty="0" smtClean="0"/>
              <a:t>SISPACTO </a:t>
            </a:r>
            <a:r>
              <a:rPr lang="pt-BR" sz="2400" dirty="0" smtClean="0"/>
              <a:t>*, </a:t>
            </a:r>
            <a:r>
              <a:rPr lang="pt-BR" sz="2400" dirty="0"/>
              <a:t>de onde também migrarão para o Sistema de Apoio à Elaboração do Relatório Anual de Gestão – SARGSUS </a:t>
            </a:r>
          </a:p>
        </p:txBody>
      </p:sp>
    </p:spTree>
    <p:extLst>
      <p:ext uri="{BB962C8B-B14F-4D97-AF65-F5344CB8AC3E}">
        <p14:creationId xmlns:p14="http://schemas.microsoft.com/office/powerpoint/2010/main" val="198612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-11909" y="483796"/>
            <a:ext cx="9143999" cy="468052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2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2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</a:t>
            </a:r>
            <a:r>
              <a:rPr lang="pt-BR" sz="2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am</a:t>
            </a:r>
            <a:endParaRPr lang="pt-BR" sz="2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73378" y="888391"/>
            <a:ext cx="81369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pt-BR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Monitoramento e </a:t>
            </a:r>
            <a:r>
              <a:rPr lang="pt-B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avaliação</a:t>
            </a:r>
            <a:endParaRPr lang="pt-B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31598" y="1268760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Cambria" panose="02040503050406030204" pitchFamily="18" charset="0"/>
              </a:rPr>
              <a:t>INDICADORES DE SAÚDE COM RESULTADOS DE APURAÇÃO QUADRIMESTRAL PELOS SISTEMAS NACIONAIS DE INFORMAÇÃO – AMAZONAS, 2017</a:t>
            </a:r>
          </a:p>
        </p:txBody>
      </p:sp>
      <p:sp>
        <p:nvSpPr>
          <p:cNvPr id="6" name="Retângulo 17"/>
          <p:cNvSpPr>
            <a:spLocks noChangeArrowheads="1"/>
          </p:cNvSpPr>
          <p:nvPr/>
        </p:nvSpPr>
        <p:spPr bwMode="auto">
          <a:xfrm>
            <a:off x="336547" y="6519511"/>
            <a:ext cx="844708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500" b="1" dirty="0">
                <a:latin typeface="Cambria" pitchFamily="18" charset="0"/>
              </a:rPr>
              <a:t>Fonte</a:t>
            </a:r>
            <a:r>
              <a:rPr lang="pt-BR" altLang="pt-BR" sz="1500" dirty="0">
                <a:latin typeface="Cambria" pitchFamily="18" charset="0"/>
              </a:rPr>
              <a:t>: Ministério da Saúde MS/SISPACTO/FVS/AM, DABE/SUSAM Dados sujeitos a revisão.</a:t>
            </a: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882163"/>
              </p:ext>
            </p:extLst>
          </p:nvPr>
        </p:nvGraphicFramePr>
        <p:xfrm>
          <a:off x="140780" y="1946978"/>
          <a:ext cx="8862434" cy="4556760"/>
        </p:xfrm>
        <a:graphic>
          <a:graphicData uri="http://schemas.openxmlformats.org/drawingml/2006/table">
            <a:tbl>
              <a:tblPr/>
              <a:tblGrid>
                <a:gridCol w="332128"/>
                <a:gridCol w="434322"/>
                <a:gridCol w="2532125"/>
                <a:gridCol w="1146836"/>
                <a:gridCol w="1063203"/>
                <a:gridCol w="753567"/>
                <a:gridCol w="974625"/>
                <a:gridCol w="751307"/>
                <a:gridCol w="874321"/>
              </a:tblGrid>
              <a:tr h="58359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Nº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Tipo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Indicador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Apresentação / Unidade de medida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Desempenho  Esperado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Meta 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Resultado 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Meta 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Resultado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1º. </a:t>
                      </a:r>
                      <a:r>
                        <a:rPr lang="pt-BR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Quad</a:t>
                      </a:r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. 2017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</a:tr>
              <a:tr h="57447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E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Proporção de óbitos de mulheres em idade fértil (10 a 49 anos)  investigados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%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85,00	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76,00 </a:t>
                      </a:r>
                    </a:p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(2015)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85,00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                     56,91</a:t>
                      </a:r>
                    </a:p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05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3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U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Proporção de registro de óbitos com causa básica definida 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%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90,00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87,80                      </a:t>
                      </a:r>
                    </a:p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     (2015)	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90,00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                   86,90</a:t>
                      </a:r>
                    </a:p>
                    <a:p>
                      <a:pPr marL="0" algn="ctr" defTabSz="914400" rtl="0" eaLnBrk="1" fontAlgn="ctr" latinLnBrk="0" hangingPunct="1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28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5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U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Proporção de casos de doenças de notificação compulsória imediata (DNCI) encerrados em até 60 dias após notificação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%</a:t>
                      </a:r>
                    </a:p>
                    <a:p>
                      <a:pPr algn="ctr" fontAlgn="ctr"/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          80,00	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46,30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80,00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                       80,20</a:t>
                      </a:r>
                    </a:p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4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11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U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Razão de exames </a:t>
                      </a:r>
                      <a:r>
                        <a:rPr lang="pt-BR" sz="13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citopatológicos</a:t>
                      </a:r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do colo do útero em mulheres de 25 a 64 anos na população residente de determinado local e pop. da mesma faixa etária 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razão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                 0,54	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       0,50	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0,50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                0,07</a:t>
                      </a:r>
                    </a:p>
                    <a:p>
                      <a:pPr algn="ctr" fontAlgn="ctr"/>
                      <a:endParaRPr lang="pt-BR" sz="13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59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12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U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Razão de Exames de Mamografia de Rastreamento realizados em mulheres de 50 a 69 anos e população da mesma faixa etária</a:t>
                      </a:r>
                    </a:p>
                    <a:p>
                      <a:pPr algn="just" fontAlgn="ctr"/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razão</a:t>
                      </a:r>
                    </a:p>
                    <a:p>
                      <a:pPr algn="ctr" fontAlgn="ctr"/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                    0,30	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        0,16	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0,27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0,05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Seta para baixo 7"/>
          <p:cNvSpPr/>
          <p:nvPr/>
        </p:nvSpPr>
        <p:spPr>
          <a:xfrm flipV="1">
            <a:off x="5010847" y="3258569"/>
            <a:ext cx="209550" cy="304800"/>
          </a:xfrm>
          <a:prstGeom prst="downArrow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t-BR" sz="1100"/>
          </a:p>
        </p:txBody>
      </p:sp>
      <p:sp>
        <p:nvSpPr>
          <p:cNvPr id="9" name="Seta para baixo 8"/>
          <p:cNvSpPr/>
          <p:nvPr/>
        </p:nvSpPr>
        <p:spPr>
          <a:xfrm flipV="1">
            <a:off x="5011404" y="3978150"/>
            <a:ext cx="209550" cy="304800"/>
          </a:xfrm>
          <a:prstGeom prst="downArrow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t-BR" sz="1100"/>
          </a:p>
        </p:txBody>
      </p:sp>
      <p:sp>
        <p:nvSpPr>
          <p:cNvPr id="10" name="Seta para baixo 9"/>
          <p:cNvSpPr/>
          <p:nvPr/>
        </p:nvSpPr>
        <p:spPr>
          <a:xfrm flipV="1">
            <a:off x="4997214" y="4779734"/>
            <a:ext cx="209550" cy="304800"/>
          </a:xfrm>
          <a:prstGeom prst="downArrow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t-BR" sz="1100"/>
          </a:p>
        </p:txBody>
      </p:sp>
      <p:sp>
        <p:nvSpPr>
          <p:cNvPr id="11" name="Seta para baixo 10"/>
          <p:cNvSpPr/>
          <p:nvPr/>
        </p:nvSpPr>
        <p:spPr>
          <a:xfrm flipV="1">
            <a:off x="4997214" y="5745922"/>
            <a:ext cx="209550" cy="304800"/>
          </a:xfrm>
          <a:prstGeom prst="downArrow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t-BR" sz="1100"/>
          </a:p>
        </p:txBody>
      </p:sp>
      <p:sp>
        <p:nvSpPr>
          <p:cNvPr id="12" name="Seta para baixo 11"/>
          <p:cNvSpPr/>
          <p:nvPr/>
        </p:nvSpPr>
        <p:spPr>
          <a:xfrm flipV="1">
            <a:off x="4997214" y="2677988"/>
            <a:ext cx="209550" cy="304800"/>
          </a:xfrm>
          <a:prstGeom prst="downArrow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t-BR" sz="1100"/>
          </a:p>
        </p:txBody>
      </p:sp>
    </p:spTree>
    <p:extLst>
      <p:ext uri="{BB962C8B-B14F-4D97-AF65-F5344CB8AC3E}">
        <p14:creationId xmlns:p14="http://schemas.microsoft.com/office/powerpoint/2010/main" val="229729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-11909" y="483796"/>
            <a:ext cx="9143999" cy="468052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2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2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</a:t>
            </a:r>
            <a:r>
              <a:rPr lang="pt-BR" sz="2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am</a:t>
            </a:r>
            <a:endParaRPr lang="pt-BR" sz="2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73378" y="888391"/>
            <a:ext cx="81369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pt-BR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Monitoramento e </a:t>
            </a:r>
            <a:r>
              <a:rPr lang="pt-B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avaliação</a:t>
            </a:r>
            <a:endParaRPr lang="pt-B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31598" y="1268760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latin typeface="Cambria" panose="02040503050406030204" pitchFamily="18" charset="0"/>
              </a:rPr>
              <a:t>INDICADORES DE SAÚDE COM RESULTADOS DE APURAÇÃO QUADRIMESTRAL PELOS SISTEMAS NACIONAIS DE INFORMAÇÃO – AMAZONAS, 2017</a:t>
            </a:r>
          </a:p>
        </p:txBody>
      </p:sp>
      <p:sp>
        <p:nvSpPr>
          <p:cNvPr id="6" name="Retângulo 17"/>
          <p:cNvSpPr>
            <a:spLocks noChangeArrowheads="1"/>
          </p:cNvSpPr>
          <p:nvPr/>
        </p:nvSpPr>
        <p:spPr bwMode="auto">
          <a:xfrm>
            <a:off x="336547" y="6519511"/>
            <a:ext cx="844708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500" b="1" dirty="0">
                <a:latin typeface="Cambria" pitchFamily="18" charset="0"/>
              </a:rPr>
              <a:t>Fonte</a:t>
            </a:r>
            <a:r>
              <a:rPr lang="pt-BR" altLang="pt-BR" sz="1500" dirty="0">
                <a:latin typeface="Cambria" pitchFamily="18" charset="0"/>
              </a:rPr>
              <a:t>: Ministério da Saúde MS/SISPACTO/FVS/AM, DABE/SUSAM Dados sujeitos a revisão.</a:t>
            </a:r>
          </a:p>
        </p:txBody>
      </p:sp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878489"/>
              </p:ext>
            </p:extLst>
          </p:nvPr>
        </p:nvGraphicFramePr>
        <p:xfrm>
          <a:off x="128877" y="2000024"/>
          <a:ext cx="8862434" cy="4316381"/>
        </p:xfrm>
        <a:graphic>
          <a:graphicData uri="http://schemas.openxmlformats.org/drawingml/2006/table">
            <a:tbl>
              <a:tblPr/>
              <a:tblGrid>
                <a:gridCol w="332128"/>
                <a:gridCol w="434322"/>
                <a:gridCol w="2532125"/>
                <a:gridCol w="1146836"/>
                <a:gridCol w="1063203"/>
                <a:gridCol w="753567"/>
                <a:gridCol w="974625"/>
                <a:gridCol w="751307"/>
                <a:gridCol w="874321"/>
              </a:tblGrid>
              <a:tr h="58359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Nº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Tipo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Indicador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Apresentação / Unidade de medida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Desempenho  Esperado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Meta 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Resultado 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Meta 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Resultado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1º. </a:t>
                      </a:r>
                      <a:r>
                        <a:rPr lang="pt-BR" sz="13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Quad</a:t>
                      </a:r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. 2017</a:t>
                      </a:r>
                    </a:p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E49C"/>
                    </a:solidFill>
                  </a:tcPr>
                </a:tc>
              </a:tr>
              <a:tr h="57447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13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U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Proporção de parto normal no Sistema Único de Saúde e na saúde suplementar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%</a:t>
                      </a:r>
                    </a:p>
                    <a:p>
                      <a:pPr algn="ctr" fontAlgn="ctr"/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          62,00	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       63,40	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65,00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60,8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47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U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Número de óbitos maternos em determinado período e local de residência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No. Absoluto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70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42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12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05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U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Cobertura populacional estimada pelas equipes de Atenção Básica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64.65%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64.65%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t-BR" sz="13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+mn-ea"/>
                          <a:cs typeface="+mn-cs"/>
                        </a:rPr>
                        <a:t>    63,95%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28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U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Cobertura populacional estimada de saúde bucal na atenção básica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47,68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48,00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   46,08%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4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U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Número de ciclos que </a:t>
                      </a:r>
                      <a:r>
                        <a:rPr lang="pt-BR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atigiram</a:t>
                      </a:r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mínimo de 80% de cobertura de imóveis visitados para controle vetorial da dengue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80,00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81,00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81,00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18,00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59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U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Proporção de preenchimento do campo "ocupação" nas notificações de agravos relacionados ao trabalho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%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48,02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                 38,20%</a:t>
                      </a:r>
                    </a:p>
                    <a:p>
                      <a:pPr algn="ctr" fontAlgn="ctr"/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Seta para baixo 13"/>
          <p:cNvSpPr/>
          <p:nvPr/>
        </p:nvSpPr>
        <p:spPr>
          <a:xfrm>
            <a:off x="5032439" y="3616415"/>
            <a:ext cx="209550" cy="304800"/>
          </a:xfrm>
          <a:prstGeom prst="down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t-BR" sz="1100"/>
          </a:p>
        </p:txBody>
      </p:sp>
      <p:sp>
        <p:nvSpPr>
          <p:cNvPr id="15" name="Seta para baixo 14"/>
          <p:cNvSpPr/>
          <p:nvPr/>
        </p:nvSpPr>
        <p:spPr>
          <a:xfrm flipV="1">
            <a:off x="5031620" y="4078723"/>
            <a:ext cx="209550" cy="304800"/>
          </a:xfrm>
          <a:prstGeom prst="downArrow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t-BR" sz="1100"/>
          </a:p>
        </p:txBody>
      </p:sp>
      <p:sp>
        <p:nvSpPr>
          <p:cNvPr id="16" name="Seta para baixo 15"/>
          <p:cNvSpPr/>
          <p:nvPr/>
        </p:nvSpPr>
        <p:spPr>
          <a:xfrm flipV="1">
            <a:off x="5032439" y="4623645"/>
            <a:ext cx="209550" cy="304800"/>
          </a:xfrm>
          <a:prstGeom prst="downArrow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t-BR" sz="1100"/>
          </a:p>
        </p:txBody>
      </p:sp>
      <p:sp>
        <p:nvSpPr>
          <p:cNvPr id="17" name="Seta para baixo 16"/>
          <p:cNvSpPr/>
          <p:nvPr/>
        </p:nvSpPr>
        <p:spPr>
          <a:xfrm flipV="1">
            <a:off x="5063423" y="5226557"/>
            <a:ext cx="209550" cy="304800"/>
          </a:xfrm>
          <a:prstGeom prst="downArrow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t-BR" sz="1100"/>
          </a:p>
        </p:txBody>
      </p:sp>
      <p:sp>
        <p:nvSpPr>
          <p:cNvPr id="18" name="Seta para baixo 17"/>
          <p:cNvSpPr/>
          <p:nvPr/>
        </p:nvSpPr>
        <p:spPr>
          <a:xfrm flipV="1">
            <a:off x="5052542" y="5940087"/>
            <a:ext cx="209550" cy="304800"/>
          </a:xfrm>
          <a:prstGeom prst="downArrow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t-BR" sz="1100"/>
          </a:p>
        </p:txBody>
      </p:sp>
      <p:sp>
        <p:nvSpPr>
          <p:cNvPr id="19" name="Seta para baixo 18"/>
          <p:cNvSpPr/>
          <p:nvPr/>
        </p:nvSpPr>
        <p:spPr>
          <a:xfrm flipV="1">
            <a:off x="5017497" y="2981360"/>
            <a:ext cx="209550" cy="304800"/>
          </a:xfrm>
          <a:prstGeom prst="downArrow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t-BR" sz="1100"/>
          </a:p>
        </p:txBody>
      </p:sp>
    </p:spTree>
    <p:extLst>
      <p:ext uri="{BB962C8B-B14F-4D97-AF65-F5344CB8AC3E}">
        <p14:creationId xmlns:p14="http://schemas.microsoft.com/office/powerpoint/2010/main" val="100289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aixaDeTexto 14"/>
          <p:cNvSpPr txBox="1"/>
          <p:nvPr/>
        </p:nvSpPr>
        <p:spPr>
          <a:xfrm>
            <a:off x="827584" y="548680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pt-BR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Proposta de Agenda de Trabalho</a:t>
            </a:r>
            <a:endParaRPr lang="pt-BR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880119"/>
              </p:ext>
            </p:extLst>
          </p:nvPr>
        </p:nvGraphicFramePr>
        <p:xfrm>
          <a:off x="179512" y="1192332"/>
          <a:ext cx="8892479" cy="532384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3694763"/>
                <a:gridCol w="1254095"/>
                <a:gridCol w="2002306"/>
                <a:gridCol w="1941315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Compromisso</a:t>
                      </a:r>
                      <a:endParaRPr lang="pt-BR" dirty="0"/>
                    </a:p>
                  </a:txBody>
                  <a:tcPr>
                    <a:solidFill>
                      <a:srgbClr val="2BA1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Prazo</a:t>
                      </a:r>
                      <a:endParaRPr lang="pt-BR" dirty="0"/>
                    </a:p>
                  </a:txBody>
                  <a:tcPr>
                    <a:solidFill>
                      <a:srgbClr val="2BA1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Responsabilidade</a:t>
                      </a:r>
                      <a:endParaRPr lang="pt-BR" dirty="0"/>
                    </a:p>
                  </a:txBody>
                  <a:tcPr>
                    <a:solidFill>
                      <a:srgbClr val="2BA1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Apoio</a:t>
                      </a:r>
                      <a:endParaRPr lang="pt-BR" dirty="0"/>
                    </a:p>
                  </a:txBody>
                  <a:tcPr>
                    <a:solidFill>
                      <a:srgbClr val="2BA1C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700" dirty="0" smtClean="0"/>
                        <a:t>1. </a:t>
                      </a:r>
                      <a:r>
                        <a:rPr lang="pt-BR" sz="1700" baseline="0" dirty="0" smtClean="0"/>
                        <a:t> Proposição de Metas 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smtClean="0"/>
                        <a:t>Jan a Maio/17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smtClean="0"/>
                        <a:t>SMS/Coord. CIR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smtClean="0"/>
                        <a:t>CIB/AM </a:t>
                      </a:r>
                    </a:p>
                    <a:p>
                      <a:pPr algn="ctr"/>
                      <a:r>
                        <a:rPr lang="pt-BR" sz="1700" dirty="0" smtClean="0"/>
                        <a:t>Áreas Técnicas SUSAM/Fundações</a:t>
                      </a:r>
                      <a:endParaRPr lang="pt-BR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700" dirty="0" smtClean="0"/>
                        <a:t>2. </a:t>
                      </a:r>
                      <a:r>
                        <a:rPr lang="pt-BR" sz="1700" dirty="0" err="1" smtClean="0"/>
                        <a:t>Pactuação</a:t>
                      </a:r>
                      <a:r>
                        <a:rPr lang="pt-BR" sz="1700" baseline="0" dirty="0" smtClean="0"/>
                        <a:t> Municipal/Regional e aprovação no Conselho de Saúde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smtClean="0"/>
                        <a:t>Maio/17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smtClean="0"/>
                        <a:t>CIR/SMS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smtClean="0"/>
                        <a:t>CIB/AM </a:t>
                      </a:r>
                    </a:p>
                    <a:p>
                      <a:pPr algn="ctr"/>
                      <a:r>
                        <a:rPr lang="pt-BR" sz="1700" dirty="0" smtClean="0"/>
                        <a:t>Áreas Técnicas SUSAM/Fundações</a:t>
                      </a:r>
                      <a:endParaRPr lang="pt-BR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700" dirty="0" smtClean="0"/>
                        <a:t>3. Elaboração do Plano Operativo com identificação das ações e </a:t>
                      </a:r>
                      <a:r>
                        <a:rPr lang="pt-BR" sz="1700" dirty="0" err="1" smtClean="0"/>
                        <a:t>responsabilidadades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700" dirty="0" err="1" smtClean="0"/>
                        <a:t>Jun</a:t>
                      </a:r>
                      <a:r>
                        <a:rPr lang="pt-BR" sz="1700" dirty="0" smtClean="0"/>
                        <a:t>/17</a:t>
                      </a:r>
                    </a:p>
                    <a:p>
                      <a:pPr algn="ctr"/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700" dirty="0" smtClean="0"/>
                        <a:t>CIR/SMS</a:t>
                      </a:r>
                    </a:p>
                    <a:p>
                      <a:pPr algn="ctr"/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smtClean="0"/>
                        <a:t>CIB/AM </a:t>
                      </a:r>
                    </a:p>
                    <a:p>
                      <a:pPr algn="ctr"/>
                      <a:r>
                        <a:rPr lang="pt-BR" sz="1700" dirty="0" smtClean="0"/>
                        <a:t>Áreas Técnicas SUSAM/Fundações</a:t>
                      </a:r>
                      <a:endParaRPr lang="pt-BR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700" dirty="0" smtClean="0"/>
                        <a:t>4. Inclusão da </a:t>
                      </a:r>
                      <a:r>
                        <a:rPr lang="pt-BR" sz="1700" dirty="0" err="1" smtClean="0"/>
                        <a:t>Pactuação</a:t>
                      </a:r>
                      <a:r>
                        <a:rPr lang="pt-BR" sz="1700" dirty="0" smtClean="0"/>
                        <a:t> nos instrumentos de</a:t>
                      </a:r>
                      <a:r>
                        <a:rPr lang="pt-BR" sz="1700" baseline="0" dirty="0" smtClean="0"/>
                        <a:t> Planejamento (PS, PAS)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err="1" smtClean="0"/>
                        <a:t>Jun</a:t>
                      </a:r>
                      <a:r>
                        <a:rPr lang="pt-BR" sz="1700" dirty="0" smtClean="0"/>
                        <a:t>/17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700" dirty="0" smtClean="0"/>
                        <a:t>CIR/SMS</a:t>
                      </a:r>
                    </a:p>
                    <a:p>
                      <a:pPr algn="ctr"/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smtClean="0"/>
                        <a:t>DEPLAN</a:t>
                      </a:r>
                      <a:endParaRPr lang="pt-BR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700" dirty="0" smtClean="0"/>
                        <a:t>5. Monitoramento</a:t>
                      </a:r>
                      <a:r>
                        <a:rPr lang="pt-BR" sz="1700" baseline="0" dirty="0" smtClean="0"/>
                        <a:t> dos resultados parciais da </a:t>
                      </a:r>
                      <a:r>
                        <a:rPr lang="pt-BR" sz="1700" baseline="0" dirty="0" err="1" smtClean="0"/>
                        <a:t>pactuação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err="1" smtClean="0"/>
                        <a:t>Jul</a:t>
                      </a:r>
                      <a:r>
                        <a:rPr lang="pt-BR" sz="1700" dirty="0" smtClean="0"/>
                        <a:t>/17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700" dirty="0" smtClean="0"/>
                        <a:t>CIR/SMS</a:t>
                      </a:r>
                    </a:p>
                    <a:p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smtClean="0"/>
                        <a:t>CIB/AM </a:t>
                      </a:r>
                    </a:p>
                    <a:p>
                      <a:pPr algn="ctr"/>
                      <a:r>
                        <a:rPr lang="pt-BR" sz="1700" dirty="0" smtClean="0"/>
                        <a:t>Áreas Técnicas SUSAM/Fundações</a:t>
                      </a:r>
                      <a:endParaRPr lang="pt-BR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700" dirty="0" smtClean="0"/>
                        <a:t>6.  Inclusão</a:t>
                      </a:r>
                      <a:r>
                        <a:rPr lang="pt-BR" sz="1700" baseline="0" dirty="0" smtClean="0"/>
                        <a:t> dos resultados no RDQA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smtClean="0"/>
                        <a:t>Set/17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smtClean="0"/>
                        <a:t>SMS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700" dirty="0" smtClean="0"/>
                        <a:t>DEPLAN</a:t>
                      </a:r>
                    </a:p>
                    <a:p>
                      <a:endParaRPr lang="pt-BR" sz="17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7905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548680"/>
            <a:ext cx="9143999" cy="9361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amazonas</a:t>
            </a:r>
            <a:endParaRPr lang="pt-BR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51520" y="1340768"/>
            <a:ext cx="8712968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pt-BR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Base </a:t>
            </a:r>
            <a:r>
              <a:rPr lang="pt-BR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Legal </a:t>
            </a:r>
            <a:endParaRPr lang="pt-BR" sz="3600" b="1" dirty="0" smtClean="0">
              <a:solidFill>
                <a:schemeClr val="tx2">
                  <a:lumMod val="60000"/>
                  <a:lumOff val="40000"/>
                </a:schemeClr>
              </a:solidFill>
              <a:latin typeface="Cambria" panose="02040503050406030204" pitchFamily="18" charset="0"/>
            </a:endParaRPr>
          </a:p>
          <a:p>
            <a:pPr algn="just"/>
            <a:endParaRPr lang="pt-BR" sz="1200" b="1" dirty="0">
              <a:latin typeface="Cambria" panose="02040503050406030204" pitchFamily="18" charset="0"/>
            </a:endParaRPr>
          </a:p>
          <a:p>
            <a:pPr marL="457200" indent="-4572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000" b="1" dirty="0" smtClean="0">
                <a:latin typeface="Cambria" panose="02040503050406030204" pitchFamily="18" charset="0"/>
              </a:rPr>
              <a:t>Decreto </a:t>
            </a:r>
            <a:r>
              <a:rPr lang="pt-BR" sz="2000" b="1" dirty="0">
                <a:latin typeface="Cambria" panose="02040503050406030204" pitchFamily="18" charset="0"/>
              </a:rPr>
              <a:t>7.508/11</a:t>
            </a:r>
            <a:r>
              <a:rPr lang="pt-BR" sz="2000" dirty="0">
                <a:latin typeface="Cambria" panose="02040503050406030204" pitchFamily="18" charset="0"/>
              </a:rPr>
              <a:t>, ao regulamentar aspectos da Lei 8.080/90, no tocante ao planejamento da saúde, a assistência à saúde, a articulação </a:t>
            </a:r>
            <a:r>
              <a:rPr lang="pt-BR" sz="2000" dirty="0" err="1">
                <a:latin typeface="Cambria" panose="02040503050406030204" pitchFamily="18" charset="0"/>
              </a:rPr>
              <a:t>interfederativa</a:t>
            </a:r>
            <a:r>
              <a:rPr lang="pt-BR" sz="2000" dirty="0">
                <a:latin typeface="Cambria" panose="02040503050406030204" pitchFamily="18" charset="0"/>
              </a:rPr>
              <a:t> e a regionalização, dentre outros aspectos, cumpre o seu papel no aprimoramento dos processos e práticas inerentes a um novo ciclo de gestão no </a:t>
            </a:r>
            <a:r>
              <a:rPr lang="pt-BR" sz="2000" dirty="0" smtClean="0">
                <a:latin typeface="Cambria" panose="02040503050406030204" pitchFamily="18" charset="0"/>
              </a:rPr>
              <a:t>SUS; </a:t>
            </a:r>
            <a:endParaRPr lang="pt-BR" sz="1100" dirty="0" smtClean="0">
              <a:latin typeface="Cambria" panose="02040503050406030204" pitchFamily="18" charset="0"/>
            </a:endParaRPr>
          </a:p>
          <a:p>
            <a:pPr algn="just">
              <a:buClr>
                <a:srgbClr val="00B050"/>
              </a:buClr>
            </a:pPr>
            <a:endParaRPr lang="pt-BR" sz="1100" dirty="0" smtClean="0">
              <a:latin typeface="Cambria" panose="02040503050406030204" pitchFamily="18" charset="0"/>
            </a:endParaRPr>
          </a:p>
          <a:p>
            <a:pPr marL="457200" indent="-4572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000" b="1" dirty="0" smtClean="0">
                <a:latin typeface="Cambria" panose="02040503050406030204" pitchFamily="18" charset="0"/>
              </a:rPr>
              <a:t>LC nº 141/2012</a:t>
            </a:r>
            <a:r>
              <a:rPr lang="pt-BR" sz="2000" dirty="0">
                <a:latin typeface="Cambria" panose="02040503050406030204" pitchFamily="18" charset="0"/>
              </a:rPr>
              <a:t>, que dispõe sobre a necessidade de construção ascendente e de compatibilização sistêmica dos instrumentos de planejamento da saúde; </a:t>
            </a:r>
            <a:endParaRPr lang="pt-BR" sz="1100" dirty="0" smtClean="0">
              <a:latin typeface="Cambria" panose="02040503050406030204" pitchFamily="18" charset="0"/>
            </a:endParaRPr>
          </a:p>
          <a:p>
            <a:pPr algn="just">
              <a:buClr>
                <a:srgbClr val="00B050"/>
              </a:buClr>
            </a:pPr>
            <a:endParaRPr lang="pt-BR" sz="1100" dirty="0" smtClean="0">
              <a:latin typeface="Cambria" panose="02040503050406030204" pitchFamily="18" charset="0"/>
            </a:endParaRPr>
          </a:p>
          <a:p>
            <a:pPr marL="457200" indent="-4572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000" b="1" dirty="0">
                <a:latin typeface="Cambria" panose="02040503050406030204" pitchFamily="18" charset="0"/>
              </a:rPr>
              <a:t>Portaria GM/MS nº </a:t>
            </a:r>
            <a:r>
              <a:rPr lang="pt-BR" sz="2000" b="1" dirty="0" smtClean="0">
                <a:latin typeface="Cambria" panose="02040503050406030204" pitchFamily="18" charset="0"/>
              </a:rPr>
              <a:t>2.135/2013</a:t>
            </a:r>
            <a:r>
              <a:rPr lang="pt-BR" sz="2000" dirty="0">
                <a:latin typeface="Cambria" panose="02040503050406030204" pitchFamily="18" charset="0"/>
              </a:rPr>
              <a:t>, que estabelece as diretrizes para o processo de planejamento no âmbito do </a:t>
            </a:r>
            <a:r>
              <a:rPr lang="pt-BR" sz="2000" dirty="0" smtClean="0">
                <a:latin typeface="Cambria" panose="02040503050406030204" pitchFamily="18" charset="0"/>
              </a:rPr>
              <a:t>SUS; </a:t>
            </a:r>
            <a:endParaRPr lang="pt-BR" sz="1100" dirty="0" smtClean="0">
              <a:latin typeface="Cambria" panose="02040503050406030204" pitchFamily="18" charset="0"/>
            </a:endParaRPr>
          </a:p>
          <a:p>
            <a:pPr algn="just">
              <a:buClr>
                <a:srgbClr val="00B050"/>
              </a:buClr>
            </a:pPr>
            <a:endParaRPr lang="pt-BR" sz="1100" dirty="0">
              <a:latin typeface="Cambria" panose="02040503050406030204" pitchFamily="18" charset="0"/>
            </a:endParaRPr>
          </a:p>
          <a:p>
            <a:pPr marL="457200" indent="-4572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000" b="1" dirty="0" smtClean="0">
                <a:solidFill>
                  <a:srgbClr val="008000"/>
                </a:solidFill>
                <a:latin typeface="Cambria" panose="02040503050406030204" pitchFamily="18" charset="0"/>
                <a:hlinkClick r:id="rId2" action="ppaction://hlinkfile"/>
              </a:rPr>
              <a:t>Resolução CIT Nº 08 de 24/11/2016 </a:t>
            </a:r>
            <a:r>
              <a:rPr lang="pt-BR" sz="2000" dirty="0" smtClean="0">
                <a:latin typeface="Cambria" panose="02040503050406030204" pitchFamily="18" charset="0"/>
              </a:rPr>
              <a:t>, que dispõe </a:t>
            </a:r>
            <a:r>
              <a:rPr lang="pt-BR" sz="2000" dirty="0">
                <a:latin typeface="Cambria" panose="02040503050406030204" pitchFamily="18" charset="0"/>
              </a:rPr>
              <a:t>sobre o processo de </a:t>
            </a:r>
            <a:r>
              <a:rPr lang="pt-BR" sz="2000" dirty="0" err="1">
                <a:latin typeface="Cambria" panose="02040503050406030204" pitchFamily="18" charset="0"/>
              </a:rPr>
              <a:t>pactuação</a:t>
            </a:r>
            <a:r>
              <a:rPr lang="pt-BR" sz="2000" dirty="0">
                <a:latin typeface="Cambria" panose="02040503050406030204" pitchFamily="18" charset="0"/>
              </a:rPr>
              <a:t> </a:t>
            </a:r>
            <a:r>
              <a:rPr lang="pt-BR" sz="2000" dirty="0" err="1">
                <a:latin typeface="Cambria" panose="02040503050406030204" pitchFamily="18" charset="0"/>
              </a:rPr>
              <a:t>interfederativa</a:t>
            </a:r>
            <a:r>
              <a:rPr lang="pt-BR" sz="2000" dirty="0">
                <a:latin typeface="Cambria" panose="02040503050406030204" pitchFamily="18" charset="0"/>
              </a:rPr>
              <a:t> de indicadores para o período 2017-2021, relacionados a prioridades nacionais em saúde. </a:t>
            </a:r>
          </a:p>
        </p:txBody>
      </p:sp>
    </p:spTree>
    <p:extLst>
      <p:ext uri="{BB962C8B-B14F-4D97-AF65-F5344CB8AC3E}">
        <p14:creationId xmlns:p14="http://schemas.microsoft.com/office/powerpoint/2010/main" val="18454761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aixaDeTexto 14"/>
          <p:cNvSpPr txBox="1"/>
          <p:nvPr/>
        </p:nvSpPr>
        <p:spPr>
          <a:xfrm>
            <a:off x="827584" y="548680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pt-BR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Proposta de Agenda de Trabalho</a:t>
            </a:r>
            <a:endParaRPr lang="pt-BR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813588"/>
              </p:ext>
            </p:extLst>
          </p:nvPr>
        </p:nvGraphicFramePr>
        <p:xfrm>
          <a:off x="179512" y="1192332"/>
          <a:ext cx="8892479" cy="558292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3694763"/>
                <a:gridCol w="1254095"/>
                <a:gridCol w="2002306"/>
                <a:gridCol w="1941315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Compromisso</a:t>
                      </a:r>
                      <a:endParaRPr lang="pt-BR" dirty="0"/>
                    </a:p>
                  </a:txBody>
                  <a:tcPr>
                    <a:solidFill>
                      <a:srgbClr val="2BA1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Prazo</a:t>
                      </a:r>
                      <a:endParaRPr lang="pt-BR" dirty="0"/>
                    </a:p>
                  </a:txBody>
                  <a:tcPr>
                    <a:solidFill>
                      <a:srgbClr val="2BA1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Responsabilidade</a:t>
                      </a:r>
                      <a:endParaRPr lang="pt-BR" dirty="0"/>
                    </a:p>
                  </a:txBody>
                  <a:tcPr>
                    <a:solidFill>
                      <a:srgbClr val="2BA1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Apoio</a:t>
                      </a:r>
                      <a:endParaRPr lang="pt-BR" dirty="0"/>
                    </a:p>
                  </a:txBody>
                  <a:tcPr>
                    <a:solidFill>
                      <a:srgbClr val="2BA1C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700" dirty="0" smtClean="0"/>
                        <a:t>7. Monitoramento</a:t>
                      </a:r>
                      <a:r>
                        <a:rPr lang="pt-BR" sz="1700" baseline="0" dirty="0" smtClean="0"/>
                        <a:t> dos resultados parciais da </a:t>
                      </a:r>
                      <a:r>
                        <a:rPr lang="pt-BR" sz="1700" baseline="0" dirty="0" err="1" smtClean="0"/>
                        <a:t>pactuação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err="1" smtClean="0"/>
                        <a:t>Nov</a:t>
                      </a:r>
                      <a:r>
                        <a:rPr lang="pt-BR" sz="1700" dirty="0" smtClean="0"/>
                        <a:t>/17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700" dirty="0" smtClean="0"/>
                        <a:t>CIR/SMS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smtClean="0"/>
                        <a:t>CIB/AM </a:t>
                      </a:r>
                    </a:p>
                    <a:p>
                      <a:pPr algn="ctr"/>
                      <a:r>
                        <a:rPr lang="pt-BR" sz="1700" dirty="0" smtClean="0"/>
                        <a:t>Áreas Técnicas SUSAM/Fundações</a:t>
                      </a:r>
                      <a:endParaRPr lang="pt-BR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700" dirty="0" smtClean="0"/>
                        <a:t>8. </a:t>
                      </a:r>
                      <a:r>
                        <a:rPr lang="pt-BR" sz="1700" dirty="0" err="1" smtClean="0"/>
                        <a:t>Pactuação</a:t>
                      </a:r>
                      <a:r>
                        <a:rPr lang="pt-BR" sz="1700" baseline="0" dirty="0" smtClean="0"/>
                        <a:t> Municipal/Regional  2018 e aprovação no Conselho de Saúde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err="1" smtClean="0"/>
                        <a:t>Nov</a:t>
                      </a:r>
                      <a:r>
                        <a:rPr lang="pt-BR" sz="1700" dirty="0" smtClean="0"/>
                        <a:t>/17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smtClean="0"/>
                        <a:t>CIR/SMS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smtClean="0"/>
                        <a:t>CIB/AM </a:t>
                      </a:r>
                    </a:p>
                    <a:p>
                      <a:pPr algn="ctr"/>
                      <a:r>
                        <a:rPr lang="pt-BR" sz="1700" dirty="0" smtClean="0"/>
                        <a:t>Áreas Técnicas SUSAM/Fundações</a:t>
                      </a:r>
                      <a:endParaRPr lang="pt-BR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700" dirty="0" smtClean="0"/>
                        <a:t>9. </a:t>
                      </a:r>
                      <a:r>
                        <a:rPr lang="pt-BR" sz="1700" dirty="0" err="1" smtClean="0"/>
                        <a:t>Pactuação</a:t>
                      </a:r>
                      <a:r>
                        <a:rPr lang="pt-BR" sz="1700" dirty="0" smtClean="0"/>
                        <a:t> Estadual 2018 e aprovação no CES/AM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err="1" smtClean="0"/>
                        <a:t>Nov</a:t>
                      </a:r>
                      <a:r>
                        <a:rPr lang="pt-BR" sz="1700" dirty="0" smtClean="0"/>
                        <a:t>/17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smtClean="0"/>
                        <a:t>SUSAM/CIB/CES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700" dirty="0" smtClean="0"/>
                        <a:t>10. Elaboração do Plano Operativo com identificação das ações e </a:t>
                      </a:r>
                      <a:r>
                        <a:rPr lang="pt-BR" sz="1700" dirty="0" err="1" smtClean="0"/>
                        <a:t>responsabilidadades</a:t>
                      </a:r>
                      <a:r>
                        <a:rPr lang="pt-BR" sz="1700" dirty="0" smtClean="0"/>
                        <a:t>/Elaboração da PAS 2018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700" dirty="0" err="1" smtClean="0"/>
                        <a:t>Nov</a:t>
                      </a:r>
                      <a:r>
                        <a:rPr lang="pt-BR" sz="1700" dirty="0" smtClean="0"/>
                        <a:t>/17</a:t>
                      </a:r>
                    </a:p>
                    <a:p>
                      <a:pPr algn="ctr"/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700" dirty="0" smtClean="0"/>
                        <a:t>CIR/SMS</a:t>
                      </a:r>
                    </a:p>
                    <a:p>
                      <a:pPr algn="ctr"/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smtClean="0"/>
                        <a:t>CIB/AM </a:t>
                      </a:r>
                    </a:p>
                    <a:p>
                      <a:pPr algn="ctr"/>
                      <a:r>
                        <a:rPr lang="pt-BR" sz="1700" dirty="0" smtClean="0"/>
                        <a:t>Áreas Técnicas SUSAM/Fundações</a:t>
                      </a:r>
                      <a:endParaRPr lang="pt-BR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700" dirty="0" smtClean="0"/>
                        <a:t>11. Inclusão da </a:t>
                      </a:r>
                      <a:r>
                        <a:rPr lang="pt-BR" sz="1700" dirty="0" err="1" smtClean="0"/>
                        <a:t>Pactuação</a:t>
                      </a:r>
                      <a:r>
                        <a:rPr lang="pt-BR" sz="1700" dirty="0" smtClean="0"/>
                        <a:t> nos instrumentos de</a:t>
                      </a:r>
                      <a:r>
                        <a:rPr lang="pt-BR" sz="1700" baseline="0" dirty="0" smtClean="0"/>
                        <a:t> Planejamento (PS, PAS)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err="1" smtClean="0"/>
                        <a:t>Nov</a:t>
                      </a:r>
                      <a:r>
                        <a:rPr lang="pt-BR" sz="1700" dirty="0" smtClean="0"/>
                        <a:t>/17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700" dirty="0" smtClean="0"/>
                        <a:t>CIR/SMS</a:t>
                      </a:r>
                    </a:p>
                    <a:p>
                      <a:pPr algn="ctr"/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smtClean="0"/>
                        <a:t>DEPLAN</a:t>
                      </a:r>
                      <a:endParaRPr lang="pt-BR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700" dirty="0" smtClean="0"/>
                        <a:t>12. </a:t>
                      </a:r>
                      <a:r>
                        <a:rPr lang="pt-BR" sz="1700" baseline="0" dirty="0" smtClean="0"/>
                        <a:t> Avalição dos resultados  da </a:t>
                      </a:r>
                      <a:r>
                        <a:rPr lang="pt-BR" sz="1700" baseline="0" dirty="0" err="1" smtClean="0"/>
                        <a:t>pactuação</a:t>
                      </a:r>
                      <a:r>
                        <a:rPr lang="pt-BR" sz="1700" baseline="0" dirty="0" smtClean="0"/>
                        <a:t> 2017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err="1" smtClean="0"/>
                        <a:t>Fev</a:t>
                      </a:r>
                      <a:r>
                        <a:rPr lang="pt-BR" sz="1700" dirty="0" smtClean="0"/>
                        <a:t>/2018</a:t>
                      </a:r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700" dirty="0" smtClean="0"/>
                        <a:t>CIR/SMS</a:t>
                      </a:r>
                    </a:p>
                    <a:p>
                      <a:endParaRPr lang="pt-BR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700" dirty="0" smtClean="0"/>
                        <a:t>CIB/AM </a:t>
                      </a:r>
                    </a:p>
                    <a:p>
                      <a:pPr algn="ctr"/>
                      <a:r>
                        <a:rPr lang="pt-BR" sz="1700" dirty="0" smtClean="0"/>
                        <a:t>Áreas Técnicas SUSAM/Fundações</a:t>
                      </a:r>
                      <a:endParaRPr lang="pt-BR" sz="17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97879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188640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298603"/>
              </p:ext>
            </p:extLst>
          </p:nvPr>
        </p:nvGraphicFramePr>
        <p:xfrm>
          <a:off x="114130" y="1484784"/>
          <a:ext cx="8915737" cy="51206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73694"/>
                <a:gridCol w="1296144"/>
                <a:gridCol w="1584176"/>
                <a:gridCol w="933360"/>
                <a:gridCol w="1322777"/>
                <a:gridCol w="9055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INDICADOR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APRESENTAÇÃO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DESEMPENHO</a:t>
                      </a:r>
                      <a:r>
                        <a:rPr lang="pt-BR" sz="1800" b="1" baseline="0" dirty="0" smtClean="0"/>
                        <a:t> ESPERADO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META 2016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RESULTADO</a:t>
                      </a:r>
                      <a:r>
                        <a:rPr lang="pt-BR" sz="1800" b="1" baseline="0" dirty="0" smtClean="0"/>
                        <a:t> 2016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META 2017</a:t>
                      </a:r>
                      <a:endParaRPr lang="pt-BR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just"/>
                      <a:r>
                        <a:rPr lang="pt-BR" sz="1800" dirty="0" smtClean="0"/>
                        <a:t>1. Mortalidade prematura DCNT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No. Óbitos p/100.000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250		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321,20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221,53</a:t>
                      </a:r>
                      <a:endParaRPr lang="pt-BR" sz="1800" dirty="0"/>
                    </a:p>
                  </a:txBody>
                  <a:tcPr/>
                </a:tc>
              </a:tr>
              <a:tr h="893792">
                <a:tc>
                  <a:txBody>
                    <a:bodyPr/>
                    <a:lstStyle/>
                    <a:p>
                      <a:pPr algn="just"/>
                      <a:r>
                        <a:rPr lang="pt-BR" sz="1800" dirty="0" smtClean="0"/>
                        <a:t>2. Proporção de óbitos de mulheres em idade fértil (10 a 49 anos) investigados.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%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85,00	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76,00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 smtClean="0"/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85,00</a:t>
                      </a:r>
                      <a:endParaRPr lang="pt-BR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pt-BR" sz="1800" dirty="0" smtClean="0"/>
                        <a:t>3. Proporção de registro de óbitos com causa básica definida 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%</a:t>
                      </a:r>
                    </a:p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90,00	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87,80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 smtClean="0"/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90,00</a:t>
                      </a:r>
                    </a:p>
                    <a:p>
                      <a:pPr algn="ctr"/>
                      <a:endParaRPr lang="pt-BR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pt-BR" sz="1800" dirty="0" smtClean="0"/>
                        <a:t>4. Proporção de vacinas selecionadas do Calendário Nacional de Vacinação para crianças &lt; de 2 anos de idade com cobertura vacinal preconizada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70,00		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8,06                   (dados parciais)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 smtClean="0"/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75,00</a:t>
                      </a:r>
                    </a:p>
                    <a:p>
                      <a:pPr algn="ctr"/>
                      <a:endParaRPr lang="pt-BR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Seta para baixo 10"/>
          <p:cNvSpPr/>
          <p:nvPr/>
        </p:nvSpPr>
        <p:spPr bwMode="auto">
          <a:xfrm>
            <a:off x="4824221" y="2420888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2" name="Seta para baixo 11"/>
          <p:cNvSpPr/>
          <p:nvPr/>
        </p:nvSpPr>
        <p:spPr bwMode="auto">
          <a:xfrm flipV="1">
            <a:off x="4842025" y="3317119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3" name="Seta para baixo 12"/>
          <p:cNvSpPr/>
          <p:nvPr/>
        </p:nvSpPr>
        <p:spPr bwMode="auto">
          <a:xfrm flipV="1">
            <a:off x="4853850" y="4293096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4" name="Seta para baixo 13"/>
          <p:cNvSpPr/>
          <p:nvPr/>
        </p:nvSpPr>
        <p:spPr bwMode="auto">
          <a:xfrm flipV="1">
            <a:off x="4862234" y="5229200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52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188640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5520637"/>
              </p:ext>
            </p:extLst>
          </p:nvPr>
        </p:nvGraphicFramePr>
        <p:xfrm>
          <a:off x="114130" y="1484784"/>
          <a:ext cx="8915737" cy="48463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73694"/>
                <a:gridCol w="1296144"/>
                <a:gridCol w="1584176"/>
                <a:gridCol w="933360"/>
                <a:gridCol w="1322777"/>
                <a:gridCol w="9055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INDICADOR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APRESENTAÇÃO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DESEMPENHO</a:t>
                      </a:r>
                      <a:r>
                        <a:rPr lang="pt-BR" sz="1800" b="1" baseline="0" dirty="0" smtClean="0"/>
                        <a:t> ESPERADO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META 2016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RESULTADO</a:t>
                      </a:r>
                      <a:r>
                        <a:rPr lang="pt-BR" sz="1800" b="1" baseline="0" dirty="0" smtClean="0"/>
                        <a:t> 2016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META 2017</a:t>
                      </a:r>
                      <a:endParaRPr lang="pt-BR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just"/>
                      <a:r>
                        <a:rPr lang="pt-BR" sz="1800" dirty="0" smtClean="0"/>
                        <a:t>5. Proporção de casos de doenças de notificação compulsória imediata (DNCI) encerrados em até 60 dias após notificação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%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80,00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  46,30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	</a:t>
                      </a:r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 smtClean="0"/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80,00</a:t>
                      </a:r>
                    </a:p>
                  </a:txBody>
                  <a:tcPr/>
                </a:tc>
              </a:tr>
              <a:tr h="893792">
                <a:tc>
                  <a:txBody>
                    <a:bodyPr/>
                    <a:lstStyle/>
                    <a:p>
                      <a:pPr algn="just"/>
                      <a:r>
                        <a:rPr lang="pt-BR" sz="1800" dirty="0" smtClean="0"/>
                        <a:t>6. Proporção de cura dos casos novos de hanseníase diagnosticados  nos anos  de coortes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%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90,00	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    82,6	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	90,0</a:t>
                      </a:r>
                      <a:endParaRPr lang="pt-BR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pt-BR" sz="1800" dirty="0" smtClean="0">
                          <a:solidFill>
                            <a:srgbClr val="FF0000"/>
                          </a:solidFill>
                        </a:rPr>
                        <a:t>7. Número de casos autóctones de malária.</a:t>
                      </a:r>
                      <a:endParaRPr lang="pt-BR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No. Absoluto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55.056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49.883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	39.906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pt-BR" sz="1800" dirty="0" smtClean="0"/>
                        <a:t>8. Número de casos de Sífilis congênita em menores de um ano de idade.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No. Absoluto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370	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604	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520</a:t>
                      </a:r>
                      <a:endParaRPr lang="pt-BR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Seta para baixo 11"/>
          <p:cNvSpPr/>
          <p:nvPr/>
        </p:nvSpPr>
        <p:spPr bwMode="auto">
          <a:xfrm flipV="1">
            <a:off x="4842025" y="2492896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3" name="Seta para baixo 12"/>
          <p:cNvSpPr/>
          <p:nvPr/>
        </p:nvSpPr>
        <p:spPr bwMode="auto">
          <a:xfrm flipV="1">
            <a:off x="4853850" y="3907953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4" name="Seta para baixo 13"/>
          <p:cNvSpPr/>
          <p:nvPr/>
        </p:nvSpPr>
        <p:spPr bwMode="auto">
          <a:xfrm>
            <a:off x="4862234" y="4929553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8" name="Seta para baixo 7"/>
          <p:cNvSpPr/>
          <p:nvPr/>
        </p:nvSpPr>
        <p:spPr bwMode="auto">
          <a:xfrm>
            <a:off x="4865997" y="5661248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29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188640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684142"/>
              </p:ext>
            </p:extLst>
          </p:nvPr>
        </p:nvGraphicFramePr>
        <p:xfrm>
          <a:off x="114130" y="1484784"/>
          <a:ext cx="8915737" cy="52044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73694"/>
                <a:gridCol w="1368152"/>
                <a:gridCol w="1584176"/>
                <a:gridCol w="861352"/>
                <a:gridCol w="1322777"/>
                <a:gridCol w="9055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INDICADOR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APRESENTAÇÃO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DESEMPENHO</a:t>
                      </a:r>
                      <a:r>
                        <a:rPr lang="pt-BR" sz="1800" b="1" baseline="0" dirty="0" smtClean="0"/>
                        <a:t> ESPERADO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META 2016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RESULTADO</a:t>
                      </a:r>
                      <a:r>
                        <a:rPr lang="pt-BR" sz="1800" b="1" baseline="0" dirty="0" smtClean="0"/>
                        <a:t> 2016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META 2017</a:t>
                      </a:r>
                      <a:endParaRPr lang="pt-BR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just"/>
                      <a:r>
                        <a:rPr lang="pt-BR" sz="1800" dirty="0" smtClean="0"/>
                        <a:t>9. Número de casos novos de AIDS em menores de 5 anos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No. Absoluto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15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     19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	11</a:t>
                      </a:r>
                    </a:p>
                  </a:txBody>
                  <a:tcPr/>
                </a:tc>
              </a:tr>
              <a:tr h="893792">
                <a:tc>
                  <a:txBody>
                    <a:bodyPr/>
                    <a:lstStyle/>
                    <a:p>
                      <a:pPr algn="just"/>
                      <a:r>
                        <a:rPr lang="pt-BR" sz="1750" dirty="0" smtClean="0"/>
                        <a:t>10. Proporção de análise realizadas em amostra de água para o consumo humano quanto aos parâmetros coliformes totais, cloro residual livre e turbidez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%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35,00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   29,17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 smtClean="0"/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 smtClean="0"/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35,00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pt-BR" sz="1750" dirty="0" smtClean="0"/>
                        <a:t>11. Razão de exames </a:t>
                      </a:r>
                      <a:r>
                        <a:rPr lang="pt-BR" sz="1750" dirty="0" err="1" smtClean="0"/>
                        <a:t>citopatológico</a:t>
                      </a:r>
                      <a:r>
                        <a:rPr lang="pt-BR" sz="1750" dirty="0" smtClean="0"/>
                        <a:t> do colo do útero em mulheres de 25 a 64 anos na população residente de determinado local e pop. da mesma faixa etária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363" rtl="0" eaLnBrk="1" fontAlgn="ctr" latinLnBrk="0" hangingPunct="1"/>
                      <a:r>
                        <a:rPr lang="pt-B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Procedimento </a:t>
                      </a:r>
                      <a:r>
                        <a:rPr lang="pt-B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pt-BR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Ex.citopatológico</a:t>
                      </a:r>
                      <a:r>
                        <a:rPr lang="pt-B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pt-B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p/ </a:t>
                      </a:r>
                      <a:r>
                        <a:rPr lang="pt-B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mulher na faixa etária (Razão</a:t>
                      </a:r>
                      <a:r>
                        <a:rPr lang="pt-B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55.056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49.883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	razão 0,50 (39.906</a:t>
                      </a:r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Proc.)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Seta para baixo 11"/>
          <p:cNvSpPr/>
          <p:nvPr/>
        </p:nvSpPr>
        <p:spPr bwMode="auto">
          <a:xfrm flipV="1">
            <a:off x="4958207" y="3653853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3" name="Seta para baixo 12"/>
          <p:cNvSpPr/>
          <p:nvPr/>
        </p:nvSpPr>
        <p:spPr bwMode="auto">
          <a:xfrm flipV="1">
            <a:off x="4867282" y="5349763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4" name="Seta para baixo 13"/>
          <p:cNvSpPr/>
          <p:nvPr/>
        </p:nvSpPr>
        <p:spPr bwMode="auto">
          <a:xfrm>
            <a:off x="4958207" y="2348880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54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188640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104573"/>
              </p:ext>
            </p:extLst>
          </p:nvPr>
        </p:nvGraphicFramePr>
        <p:xfrm>
          <a:off x="114130" y="1484784"/>
          <a:ext cx="8915737" cy="51206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73694"/>
                <a:gridCol w="1512168"/>
                <a:gridCol w="1584176"/>
                <a:gridCol w="864096"/>
                <a:gridCol w="1296144"/>
                <a:gridCol w="78545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INDICADOR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APRESENTA ÇÃO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DESEMPENHO</a:t>
                      </a:r>
                      <a:r>
                        <a:rPr lang="pt-BR" sz="1800" b="1" baseline="0" dirty="0" smtClean="0"/>
                        <a:t> ESPERADO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META 2016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RESULTADO</a:t>
                      </a:r>
                      <a:r>
                        <a:rPr lang="pt-BR" sz="1800" b="1" baseline="0" dirty="0" smtClean="0"/>
                        <a:t> 2016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META 2017</a:t>
                      </a:r>
                      <a:endParaRPr lang="pt-BR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just"/>
                      <a:r>
                        <a:rPr lang="pt-BR" sz="1800" dirty="0" smtClean="0"/>
                        <a:t>12. Razão de exames de mamografia de rastreamento realizados em mulheres de 50 a 69 anos e população da mesma faixa etária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Procedimento </a:t>
                      </a:r>
                      <a:r>
                        <a:rPr lang="pt-BR" sz="1400" dirty="0" smtClean="0"/>
                        <a:t>( Mamografia)</a:t>
                      </a:r>
                      <a:r>
                        <a:rPr lang="pt-BR" sz="1800" dirty="0" smtClean="0"/>
                        <a:t>  por mulher na faixa etária</a:t>
                      </a:r>
                    </a:p>
                    <a:p>
                      <a:pPr algn="ctr"/>
                      <a:r>
                        <a:rPr lang="pt-BR" sz="1800" dirty="0" smtClean="0"/>
                        <a:t>(razão)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0,30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     </a:t>
                      </a:r>
                    </a:p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     0,16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	</a:t>
                      </a:r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 smtClean="0"/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0,27</a:t>
                      </a:r>
                    </a:p>
                  </a:txBody>
                  <a:tcPr/>
                </a:tc>
              </a:tr>
              <a:tr h="893792">
                <a:tc>
                  <a:txBody>
                    <a:bodyPr/>
                    <a:lstStyle/>
                    <a:p>
                      <a:pPr algn="just"/>
                      <a:r>
                        <a:rPr lang="pt-BR" sz="1800" dirty="0" smtClean="0"/>
                        <a:t>13. Proporção de parto normal no SUS e na saúde suplementar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%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62,00	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    63,40	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 smtClean="0"/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65,00</a:t>
                      </a:r>
                      <a:endParaRPr lang="pt-BR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pt-BR" sz="1800" dirty="0" smtClean="0">
                          <a:solidFill>
                            <a:srgbClr val="FF0000"/>
                          </a:solidFill>
                        </a:rPr>
                        <a:t>14. Proporção de gravidez na adolescência entre as faixas etárias 10 a 19 anos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%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-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    25,29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 smtClean="0"/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25,29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pt-BR" sz="1800" dirty="0" smtClean="0"/>
                        <a:t>15 . Taxa de mortalidade infantil</a:t>
                      </a:r>
                    </a:p>
                    <a:p>
                      <a:pPr algn="just"/>
                      <a:r>
                        <a:rPr lang="pt-BR" sz="1800" dirty="0" smtClean="0"/>
                        <a:t>.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p/ 1.000 NV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14,4	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    15,40	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13,40</a:t>
                      </a:r>
                      <a:endParaRPr lang="pt-BR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Seta para baixo 8"/>
          <p:cNvSpPr/>
          <p:nvPr/>
        </p:nvSpPr>
        <p:spPr bwMode="auto">
          <a:xfrm flipV="1">
            <a:off x="4842025" y="2492896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0" name="Seta para baixo 9"/>
          <p:cNvSpPr/>
          <p:nvPr/>
        </p:nvSpPr>
        <p:spPr bwMode="auto">
          <a:xfrm flipV="1">
            <a:off x="4875213" y="4122116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1" name="Seta para baixo 10"/>
          <p:cNvSpPr/>
          <p:nvPr/>
        </p:nvSpPr>
        <p:spPr bwMode="auto">
          <a:xfrm>
            <a:off x="4876498" y="5060081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5" name="Seta para baixo 14"/>
          <p:cNvSpPr/>
          <p:nvPr/>
        </p:nvSpPr>
        <p:spPr bwMode="auto">
          <a:xfrm>
            <a:off x="4865997" y="5846418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45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188640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537359"/>
              </p:ext>
            </p:extLst>
          </p:nvPr>
        </p:nvGraphicFramePr>
        <p:xfrm>
          <a:off x="114130" y="1484784"/>
          <a:ext cx="8915737" cy="4572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73694"/>
                <a:gridCol w="1368152"/>
                <a:gridCol w="1584176"/>
                <a:gridCol w="861352"/>
                <a:gridCol w="1322777"/>
                <a:gridCol w="9055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INDICADOR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APRESENTAÇÃO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DESEMPENHO</a:t>
                      </a:r>
                      <a:r>
                        <a:rPr lang="pt-BR" sz="1800" b="1" baseline="0" dirty="0" smtClean="0"/>
                        <a:t> ESPERADO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META 2016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RESULTADO</a:t>
                      </a:r>
                      <a:r>
                        <a:rPr lang="pt-BR" sz="1800" b="1" baseline="0" dirty="0" smtClean="0"/>
                        <a:t> 2016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META 2017</a:t>
                      </a:r>
                      <a:endParaRPr lang="pt-BR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just"/>
                      <a:r>
                        <a:rPr lang="pt-BR" sz="1800" dirty="0" smtClean="0"/>
                        <a:t>16. Número de óbitos maternos em determinado período e local de residência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No. Absoluto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70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      44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 smtClean="0"/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42</a:t>
                      </a:r>
                    </a:p>
                  </a:txBody>
                  <a:tcPr/>
                </a:tc>
              </a:tr>
              <a:tr h="893792">
                <a:tc>
                  <a:txBody>
                    <a:bodyPr/>
                    <a:lstStyle/>
                    <a:p>
                      <a:pPr algn="just"/>
                      <a:r>
                        <a:rPr lang="pt-BR" sz="1800" dirty="0" smtClean="0"/>
                        <a:t>17. Cobertura populacional estimada pelas equipes de Atenção Básica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%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-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   64.65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 smtClean="0"/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64.65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pt-BR" sz="1800" dirty="0" smtClean="0">
                          <a:solidFill>
                            <a:schemeClr val="tx1"/>
                          </a:solidFill>
                        </a:rPr>
                        <a:t>18. Cobertura de Acompanhamento das condicionalidades de saúde do Programa Bolsa Família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%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80,5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   </a:t>
                      </a:r>
                    </a:p>
                    <a:p>
                      <a:pPr algn="ctr"/>
                      <a:r>
                        <a:rPr lang="pt-BR" sz="1800" dirty="0" smtClean="0"/>
                        <a:t>   74,83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 smtClean="0"/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80,5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pt-BR" sz="1800" dirty="0" smtClean="0"/>
                        <a:t>19 . Cobertura populacional estimada de saúde bucal na atenção básica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%</a:t>
                      </a:r>
                    </a:p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-	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   47,68	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48,00</a:t>
                      </a:r>
                      <a:endParaRPr lang="pt-BR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Seta para baixo 9"/>
          <p:cNvSpPr/>
          <p:nvPr/>
        </p:nvSpPr>
        <p:spPr bwMode="auto">
          <a:xfrm flipV="1">
            <a:off x="4891430" y="3284984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1" name="Seta para baixo 10"/>
          <p:cNvSpPr/>
          <p:nvPr/>
        </p:nvSpPr>
        <p:spPr bwMode="auto">
          <a:xfrm>
            <a:off x="4876498" y="2420888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2" name="Seta para baixo 11"/>
          <p:cNvSpPr/>
          <p:nvPr/>
        </p:nvSpPr>
        <p:spPr bwMode="auto">
          <a:xfrm flipV="1">
            <a:off x="4901511" y="4221088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3" name="Seta para baixo 12"/>
          <p:cNvSpPr/>
          <p:nvPr/>
        </p:nvSpPr>
        <p:spPr bwMode="auto">
          <a:xfrm flipV="1">
            <a:off x="4909895" y="5373216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25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188640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5500864"/>
              </p:ext>
            </p:extLst>
          </p:nvPr>
        </p:nvGraphicFramePr>
        <p:xfrm>
          <a:off x="114130" y="1167539"/>
          <a:ext cx="8915737" cy="56692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161726"/>
                <a:gridCol w="1080120"/>
                <a:gridCol w="1584176"/>
                <a:gridCol w="861352"/>
                <a:gridCol w="1322777"/>
                <a:gridCol w="9055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INDICADOR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APRESENTAÇÃO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DESEMPENHO</a:t>
                      </a:r>
                      <a:r>
                        <a:rPr lang="pt-BR" sz="1800" b="1" baseline="0" dirty="0" smtClean="0"/>
                        <a:t> ESPERADO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META 2016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RESULTADO</a:t>
                      </a:r>
                      <a:r>
                        <a:rPr lang="pt-BR" sz="1800" b="1" baseline="0" dirty="0" smtClean="0"/>
                        <a:t> 2016</a:t>
                      </a:r>
                      <a:endParaRPr lang="pt-B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1" dirty="0" smtClean="0"/>
                        <a:t>META 2017</a:t>
                      </a:r>
                      <a:endParaRPr lang="pt-BR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just"/>
                      <a:r>
                        <a:rPr lang="pt-BR" sz="1800" dirty="0" smtClean="0"/>
                        <a:t>20. % de municípios que realizam no mínimo 6 grupos de ações de vigilância sanitária, consideradas necessárias a todos os municípios 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%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100,00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   48,38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 smtClean="0"/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 smtClean="0"/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100,00</a:t>
                      </a:r>
                    </a:p>
                  </a:txBody>
                  <a:tcPr/>
                </a:tc>
              </a:tr>
              <a:tr h="893792">
                <a:tc>
                  <a:txBody>
                    <a:bodyPr/>
                    <a:lstStyle/>
                    <a:p>
                      <a:pPr algn="just"/>
                      <a:r>
                        <a:rPr lang="pt-BR" sz="1800" dirty="0" smtClean="0">
                          <a:solidFill>
                            <a:srgbClr val="C00000"/>
                          </a:solidFill>
                        </a:rPr>
                        <a:t>21. Ações de </a:t>
                      </a:r>
                      <a:r>
                        <a:rPr lang="pt-BR" sz="1800" dirty="0" err="1" smtClean="0">
                          <a:solidFill>
                            <a:srgbClr val="C00000"/>
                          </a:solidFill>
                        </a:rPr>
                        <a:t>matriciamento</a:t>
                      </a:r>
                      <a:r>
                        <a:rPr lang="pt-BR" sz="1800" dirty="0" smtClean="0">
                          <a:solidFill>
                            <a:srgbClr val="C00000"/>
                          </a:solidFill>
                        </a:rPr>
                        <a:t> sistemático realizadas por CAPS com equipes de Atenção Básica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%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100,00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                          8,69 </a:t>
                      </a:r>
                    </a:p>
                    <a:p>
                      <a:pPr algn="ctr"/>
                      <a:r>
                        <a:rPr lang="pt-BR" sz="1800" dirty="0" smtClean="0"/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100,00	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pt-BR" sz="1800" dirty="0" smtClean="0">
                          <a:solidFill>
                            <a:schemeClr val="tx1"/>
                          </a:solidFill>
                        </a:rPr>
                        <a:t>22. No de ciclos que atingiram mínimo de 80% de cobertura de imóveis visitados para controle vetorial da dengue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%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80,00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 smtClean="0"/>
                        <a:t>   </a:t>
                      </a:r>
                    </a:p>
                    <a:p>
                      <a:pPr algn="ctr"/>
                      <a:r>
                        <a:rPr lang="pt-BR" sz="1800" dirty="0" smtClean="0"/>
                        <a:t>   81,00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800" dirty="0" smtClean="0"/>
                    </a:p>
                    <a:p>
                      <a:pPr marL="0" marR="0" indent="0" algn="ctr" defTabSz="9143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/>
                        <a:t>81,00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pt-BR" sz="1800" dirty="0" smtClean="0">
                          <a:solidFill>
                            <a:srgbClr val="C00000"/>
                          </a:solidFill>
                        </a:rPr>
                        <a:t>23. Proporção de preenchimento do campo "ocupação" nas notificações de agravos relacionados ao trabalho </a:t>
                      </a:r>
                      <a:endParaRPr lang="pt-BR" sz="1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%</a:t>
                      </a:r>
                    </a:p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smtClean="0"/>
                    </a:p>
                    <a:p>
                      <a:pPr algn="ctr"/>
                      <a:r>
                        <a:rPr lang="pt-BR" sz="1800" smtClean="0"/>
                        <a:t>-</a:t>
                      </a:r>
                      <a:r>
                        <a:rPr lang="pt-BR" sz="1800" dirty="0" smtClean="0"/>
                        <a:t>	</a:t>
                      </a:r>
                      <a:endParaRPr lang="pt-B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48,02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 smtClean="0"/>
                    </a:p>
                    <a:p>
                      <a:pPr algn="ctr"/>
                      <a:r>
                        <a:rPr lang="pt-BR" sz="1800" dirty="0" smtClean="0"/>
                        <a:t>100,00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Seta para baixo 9"/>
          <p:cNvSpPr/>
          <p:nvPr/>
        </p:nvSpPr>
        <p:spPr bwMode="auto">
          <a:xfrm flipV="1">
            <a:off x="4899641" y="2179761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2" name="Seta para baixo 11"/>
          <p:cNvSpPr/>
          <p:nvPr/>
        </p:nvSpPr>
        <p:spPr bwMode="auto">
          <a:xfrm flipV="1">
            <a:off x="4901511" y="3573016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3" name="Seta para baixo 12"/>
          <p:cNvSpPr/>
          <p:nvPr/>
        </p:nvSpPr>
        <p:spPr bwMode="auto">
          <a:xfrm flipV="1">
            <a:off x="4899641" y="4653136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9" name="Seta para baixo 8"/>
          <p:cNvSpPr/>
          <p:nvPr/>
        </p:nvSpPr>
        <p:spPr bwMode="auto">
          <a:xfrm flipV="1">
            <a:off x="4899641" y="5877272"/>
            <a:ext cx="288032" cy="385143"/>
          </a:xfrm>
          <a:prstGeom prst="downArrow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67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2"/>
          <p:cNvSpPr txBox="1">
            <a:spLocks/>
          </p:cNvSpPr>
          <p:nvPr/>
        </p:nvSpPr>
        <p:spPr>
          <a:xfrm>
            <a:off x="467544" y="1772816"/>
            <a:ext cx="8424936" cy="4739759"/>
          </a:xfrm>
          <a:prstGeom prst="rect">
            <a:avLst/>
          </a:prstGeom>
        </p:spPr>
        <p:txBody>
          <a:bodyPr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Contatos:</a:t>
            </a:r>
          </a:p>
          <a:p>
            <a:r>
              <a:rPr lang="pt-BR" sz="2800" dirty="0" smtClean="0">
                <a:latin typeface="Cambria" panose="02040503050406030204" pitchFamily="18" charset="0"/>
              </a:rPr>
              <a:t>Departamento de Planejamento e Gestão – DEPLAN/SUSAM</a:t>
            </a:r>
          </a:p>
          <a:p>
            <a:endParaRPr lang="pt-BR" sz="2800" dirty="0" smtClean="0">
              <a:latin typeface="Cambria" panose="02040503050406030204" pitchFamily="18" charset="0"/>
            </a:endParaRPr>
          </a:p>
          <a:p>
            <a:r>
              <a:rPr lang="pt-BR" sz="2800" b="1" dirty="0" err="1" smtClean="0">
                <a:latin typeface="Cambria" panose="02040503050406030204" pitchFamily="18" charset="0"/>
              </a:rPr>
              <a:t>Email</a:t>
            </a:r>
            <a:r>
              <a:rPr lang="pt-BR" sz="2800" dirty="0" smtClean="0">
                <a:latin typeface="Cambria" panose="02040503050406030204" pitchFamily="18" charset="0"/>
              </a:rPr>
              <a:t>: </a:t>
            </a:r>
            <a:r>
              <a:rPr lang="pt-BR" sz="2800" b="1" dirty="0" smtClean="0">
                <a:solidFill>
                  <a:srgbClr val="0000CC"/>
                </a:solidFill>
                <a:latin typeface="Cambria" panose="02040503050406030204" pitchFamily="18" charset="0"/>
                <a:hlinkClick r:id="rId2"/>
              </a:rPr>
              <a:t>deplan@saude.am.gov.br</a:t>
            </a:r>
            <a:endParaRPr lang="pt-BR" sz="2800" b="1" dirty="0" smtClean="0">
              <a:solidFill>
                <a:srgbClr val="0000CC"/>
              </a:solidFill>
              <a:latin typeface="Cambria" panose="02040503050406030204" pitchFamily="18" charset="0"/>
            </a:endParaRPr>
          </a:p>
          <a:p>
            <a:r>
              <a:rPr lang="pt-BR" sz="2800" b="1" dirty="0" smtClean="0">
                <a:solidFill>
                  <a:srgbClr val="0000CC"/>
                </a:solidFill>
                <a:latin typeface="Cambria" panose="02040503050406030204" pitchFamily="18" charset="0"/>
              </a:rPr>
              <a:t>             </a:t>
            </a:r>
            <a:r>
              <a:rPr lang="pt-BR" sz="2800" b="1" dirty="0" smtClean="0">
                <a:solidFill>
                  <a:srgbClr val="0000CC"/>
                </a:solidFill>
                <a:latin typeface="Cambria" panose="02040503050406030204" pitchFamily="18" charset="0"/>
                <a:hlinkClick r:id="rId3"/>
              </a:rPr>
              <a:t>deplan.saudeam@gmail.com</a:t>
            </a:r>
            <a:r>
              <a:rPr lang="pt-BR" sz="2800" b="1" dirty="0" smtClean="0">
                <a:solidFill>
                  <a:srgbClr val="0000CC"/>
                </a:solidFill>
                <a:latin typeface="Cambria" panose="02040503050406030204" pitchFamily="18" charset="0"/>
              </a:rPr>
              <a:t> </a:t>
            </a:r>
          </a:p>
          <a:p>
            <a:endParaRPr lang="pt-BR" sz="2800" dirty="0" smtClean="0">
              <a:latin typeface="Cambria" panose="02040503050406030204" pitchFamily="18" charset="0"/>
            </a:endParaRPr>
          </a:p>
          <a:p>
            <a:r>
              <a:rPr lang="pt-BR" sz="2800" b="1" dirty="0" smtClean="0">
                <a:latin typeface="Cambria" panose="02040503050406030204" pitchFamily="18" charset="0"/>
              </a:rPr>
              <a:t>Telefones: </a:t>
            </a:r>
            <a:r>
              <a:rPr lang="pt-BR" sz="2800" dirty="0" smtClean="0">
                <a:latin typeface="Cambria" panose="02040503050406030204" pitchFamily="18" charset="0"/>
              </a:rPr>
              <a:t>3643 6356 (fone fax) 36436319</a:t>
            </a:r>
          </a:p>
          <a:p>
            <a:r>
              <a:rPr lang="pt-BR" sz="2800" dirty="0" smtClean="0">
                <a:latin typeface="Cambria" panose="02040503050406030204" pitchFamily="18" charset="0"/>
              </a:rPr>
              <a:t>                    3643 6344</a:t>
            </a:r>
          </a:p>
          <a:p>
            <a:r>
              <a:rPr lang="pt-BR" sz="2800" b="1" dirty="0" smtClean="0">
                <a:latin typeface="Cambria" panose="02040503050406030204" pitchFamily="18" charset="0"/>
              </a:rPr>
              <a:t>Site: www.saude.am.gov.br </a:t>
            </a:r>
            <a:endParaRPr lang="pt-BR" sz="2800" b="1" dirty="0">
              <a:latin typeface="Cambria" panose="020405030504060302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271917" y="764704"/>
            <a:ext cx="409118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OBRIGADO</a:t>
            </a:r>
            <a:endParaRPr lang="pt-BR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764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-2704" y="350962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85416" y="2048024"/>
            <a:ext cx="8568952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sz="1700" dirty="0"/>
              <a:t>Ampliar a oferta de serviços e ações de modo a atender as necessidades de saúde, respeitando os princípios da integralidade, humanização e justiça social e as diversidades ambientais, sociais e sanitárias das regiões, buscando reduzir as mortes evitáveis e melhorando as condições de vida das pessoas</a:t>
            </a:r>
            <a:r>
              <a:rPr lang="pt-BR" sz="1700" dirty="0" smtClean="0"/>
              <a:t>.</a:t>
            </a:r>
          </a:p>
          <a:p>
            <a:pPr algn="just"/>
            <a:endParaRPr lang="pt-BR" sz="10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sz="1700" dirty="0"/>
              <a:t>Ampliar e qualificar o acesso aos serviços de saúde de qualidade, em tempo adequado, com ênfase na humanização, equidade e no atendimento das necessidades de saúde, aprimorando a política de atenção básica, especializada, ambulatorial e hospitalar, e garantindo o acesso a medicamentos no âmbito do SUS</a:t>
            </a:r>
            <a:r>
              <a:rPr lang="pt-BR" sz="1700" dirty="0" smtClean="0"/>
              <a:t>.</a:t>
            </a:r>
          </a:p>
          <a:p>
            <a:pPr algn="just"/>
            <a:endParaRPr lang="pt-BR" sz="10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sz="1700" dirty="0">
                <a:ea typeface="Calibri"/>
                <a:cs typeface="Times New Roman"/>
              </a:rPr>
              <a:t>Aprimorar as redes de atenção e promover o cuidado integral às pessoas nos vários ciclos de vida (criança, adolescente, jovem, adulto e idoso), considerando as questões de gênero e das populações em situação </a:t>
            </a:r>
            <a:r>
              <a:rPr lang="pt-BR" sz="1700" dirty="0" err="1" smtClean="0">
                <a:ea typeface="Calibri"/>
                <a:cs typeface="Times New Roman"/>
              </a:rPr>
              <a:t>devulnerabilidade</a:t>
            </a:r>
            <a:r>
              <a:rPr lang="pt-BR" sz="1700" dirty="0" smtClean="0">
                <a:ea typeface="Calibri"/>
                <a:cs typeface="Times New Roman"/>
              </a:rPr>
              <a:t> </a:t>
            </a:r>
            <a:r>
              <a:rPr lang="pt-BR" sz="1700" dirty="0">
                <a:ea typeface="Calibri"/>
                <a:cs typeface="Times New Roman"/>
              </a:rPr>
              <a:t>social, na atenção básica, nas redes temáticas e nas redes de atenção nas regiões de saúde</a:t>
            </a:r>
            <a:r>
              <a:rPr lang="pt-BR" sz="1700" dirty="0" smtClean="0">
                <a:ea typeface="Calibri"/>
                <a:cs typeface="Times New Roman"/>
              </a:rPr>
              <a:t>.</a:t>
            </a:r>
          </a:p>
          <a:p>
            <a:pPr algn="just"/>
            <a:endParaRPr lang="pt-BR" sz="1000" dirty="0" smtClean="0">
              <a:ea typeface="Calibri"/>
              <a:cs typeface="Times New Roman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sz="1700" dirty="0">
                <a:ea typeface="Calibri"/>
                <a:cs typeface="Times New Roman"/>
              </a:rPr>
              <a:t>Reduzir e prevenir riscos e agravos à saúde da população por meio das ações de vigilância, promoção e proteção, com foco na prevenção de doenças crônicas não transmissíveis, acidentes e violências, no controle das doenças transmissíveis e na promoção do envelhecimento saudável</a:t>
            </a:r>
            <a:r>
              <a:rPr lang="pt-BR" sz="1700" dirty="0" smtClean="0">
                <a:ea typeface="Calibri"/>
                <a:cs typeface="Times New Roman"/>
              </a:rPr>
              <a:t>.</a:t>
            </a:r>
            <a:endParaRPr lang="pt-BR" sz="1700" dirty="0"/>
          </a:p>
        </p:txBody>
      </p:sp>
      <p:sp>
        <p:nvSpPr>
          <p:cNvPr id="4" name="Retângulo 3"/>
          <p:cNvSpPr/>
          <p:nvPr/>
        </p:nvSpPr>
        <p:spPr>
          <a:xfrm>
            <a:off x="611560" y="1288207"/>
            <a:ext cx="493615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t-BR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Diretrizes Nacionais</a:t>
            </a:r>
            <a:endParaRPr lang="pt-BR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0469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620688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2017 -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Elipse 2"/>
          <p:cNvSpPr/>
          <p:nvPr/>
        </p:nvSpPr>
        <p:spPr bwMode="auto">
          <a:xfrm>
            <a:off x="315505" y="2384884"/>
            <a:ext cx="2186902" cy="158417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Universal 20</a:t>
            </a:r>
          </a:p>
        </p:txBody>
      </p:sp>
      <p:sp>
        <p:nvSpPr>
          <p:cNvPr id="4" name="Mais 3"/>
          <p:cNvSpPr/>
          <p:nvPr/>
        </p:nvSpPr>
        <p:spPr bwMode="auto">
          <a:xfrm>
            <a:off x="2502407" y="2816932"/>
            <a:ext cx="1008112" cy="936104"/>
          </a:xfrm>
          <a:prstGeom prst="mathPlus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5" name="Igual 4"/>
          <p:cNvSpPr/>
          <p:nvPr/>
        </p:nvSpPr>
        <p:spPr bwMode="auto">
          <a:xfrm>
            <a:off x="5817365" y="2852936"/>
            <a:ext cx="1152128" cy="792088"/>
          </a:xfrm>
          <a:prstGeom prst="mathEqual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6" name="Elipse 5"/>
          <p:cNvSpPr/>
          <p:nvPr/>
        </p:nvSpPr>
        <p:spPr bwMode="auto">
          <a:xfrm>
            <a:off x="3452269" y="2443819"/>
            <a:ext cx="2365095" cy="158417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900" b="1" i="0" u="none" strike="noStrike" cap="none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Específico 3</a:t>
            </a:r>
          </a:p>
        </p:txBody>
      </p:sp>
      <p:sp>
        <p:nvSpPr>
          <p:cNvPr id="7" name="Elipse 6"/>
          <p:cNvSpPr/>
          <p:nvPr/>
        </p:nvSpPr>
        <p:spPr bwMode="auto">
          <a:xfrm>
            <a:off x="6949075" y="2492896"/>
            <a:ext cx="2186902" cy="158417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Total  23</a:t>
            </a:r>
          </a:p>
        </p:txBody>
      </p:sp>
      <p:sp>
        <p:nvSpPr>
          <p:cNvPr id="8" name="Retângulo 7"/>
          <p:cNvSpPr/>
          <p:nvPr/>
        </p:nvSpPr>
        <p:spPr bwMode="auto">
          <a:xfrm>
            <a:off x="395288" y="1700808"/>
            <a:ext cx="8497192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0" i="0" u="none" strike="noStrike" cap="none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INDICADORES PARA ESTADOS, DF E REGIÕES</a:t>
            </a:r>
            <a:r>
              <a:rPr kumimoji="0" lang="pt-BR" sz="2000" b="0" i="0" u="none" strike="noStrike" cap="none" normalizeH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DE SAÚDE</a:t>
            </a:r>
            <a:endParaRPr kumimoji="0" lang="pt-BR" sz="2000" b="0" i="0" u="none" strike="noStrike" cap="none" normalizeH="0" baseline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Elipse 8"/>
          <p:cNvSpPr/>
          <p:nvPr/>
        </p:nvSpPr>
        <p:spPr bwMode="auto">
          <a:xfrm>
            <a:off x="439710" y="5239048"/>
            <a:ext cx="2186902" cy="158417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Universal 20</a:t>
            </a:r>
          </a:p>
        </p:txBody>
      </p:sp>
      <p:sp>
        <p:nvSpPr>
          <p:cNvPr id="10" name="Mais 9"/>
          <p:cNvSpPr/>
          <p:nvPr/>
        </p:nvSpPr>
        <p:spPr bwMode="auto">
          <a:xfrm>
            <a:off x="2626612" y="5671096"/>
            <a:ext cx="1008112" cy="936104"/>
          </a:xfrm>
          <a:prstGeom prst="mathPlus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1" name="Igual 10"/>
          <p:cNvSpPr/>
          <p:nvPr/>
        </p:nvSpPr>
        <p:spPr bwMode="auto">
          <a:xfrm>
            <a:off x="5941570" y="5707100"/>
            <a:ext cx="1152128" cy="792088"/>
          </a:xfrm>
          <a:prstGeom prst="mathEqual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2" name="Elipse 11"/>
          <p:cNvSpPr/>
          <p:nvPr/>
        </p:nvSpPr>
        <p:spPr bwMode="auto">
          <a:xfrm>
            <a:off x="3576474" y="5297983"/>
            <a:ext cx="2365095" cy="158417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900" b="1" i="0" u="none" strike="noStrike" cap="none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Específico 03</a:t>
            </a:r>
          </a:p>
        </p:txBody>
      </p:sp>
      <p:sp>
        <p:nvSpPr>
          <p:cNvPr id="13" name="Elipse 12"/>
          <p:cNvSpPr/>
          <p:nvPr/>
        </p:nvSpPr>
        <p:spPr bwMode="auto">
          <a:xfrm>
            <a:off x="7073280" y="5347060"/>
            <a:ext cx="2186902" cy="158417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Total  23</a:t>
            </a:r>
          </a:p>
        </p:txBody>
      </p:sp>
      <p:sp>
        <p:nvSpPr>
          <p:cNvPr id="14" name="Retângulo 13"/>
          <p:cNvSpPr/>
          <p:nvPr/>
        </p:nvSpPr>
        <p:spPr bwMode="auto">
          <a:xfrm>
            <a:off x="519493" y="4554972"/>
            <a:ext cx="8497192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0" i="0" u="none" strike="noStrike" cap="none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INDICADORES PARA  MUNICIPIOS</a:t>
            </a:r>
          </a:p>
        </p:txBody>
      </p:sp>
    </p:spTree>
    <p:extLst>
      <p:ext uri="{BB962C8B-B14F-4D97-AF65-F5344CB8AC3E}">
        <p14:creationId xmlns:p14="http://schemas.microsoft.com/office/powerpoint/2010/main" val="3770201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11053"/>
            <a:ext cx="9144000" cy="575668"/>
          </a:xfrm>
          <a:prstGeom prst="rect">
            <a:avLst/>
          </a:prstGeom>
          <a:solidFill>
            <a:srgbClr val="1E84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SISPACTO </a:t>
            </a:r>
            <a:r>
              <a:rPr lang="pt-BR" sz="2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SISTEMA DE </a:t>
            </a:r>
            <a:r>
              <a:rPr lang="pt-BR" sz="2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REGISTRO DA PACTUAÇÃO DE  DIRETRIZES, OBJETIVOS,  METAS E INDICADORES</a:t>
            </a:r>
            <a:endParaRPr lang="pt-BR" sz="2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Imagem 2" descr="aplicacao.saude.gov.br/sispacto/faces/login.jsf;jsessionid=ntX+vi5iD5R5lkjqpI1+uehF - Google Chrom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0848"/>
            <a:ext cx="9144000" cy="4549569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-14586" y="722657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600" b="1" dirty="0" smtClean="0"/>
              <a:t>http://aplicacao.saude.gov.br/sispacto </a:t>
            </a:r>
            <a:endParaRPr lang="pt-BR" sz="2600" b="1" dirty="0"/>
          </a:p>
        </p:txBody>
      </p:sp>
      <p:sp>
        <p:nvSpPr>
          <p:cNvPr id="5" name="Retângulo 4"/>
          <p:cNvSpPr/>
          <p:nvPr/>
        </p:nvSpPr>
        <p:spPr>
          <a:xfrm>
            <a:off x="265644" y="1052736"/>
            <a:ext cx="8878355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300" b="1" dirty="0" smtClean="0"/>
              <a:t>SISPACTO:</a:t>
            </a:r>
            <a:r>
              <a:rPr lang="pt-BR" sz="2300" dirty="0" smtClean="0"/>
              <a:t>  </a:t>
            </a:r>
            <a:r>
              <a:rPr lang="pt-BR" dirty="0" smtClean="0"/>
              <a:t>O Ministério da Saúde criou o Sistema SISPACTO para </a:t>
            </a:r>
            <a:r>
              <a:rPr lang="pt-BR" dirty="0"/>
              <a:t>inserção, validação e homologação da </a:t>
            </a:r>
            <a:r>
              <a:rPr lang="pt-BR" dirty="0" err="1"/>
              <a:t>pactuação</a:t>
            </a:r>
            <a:r>
              <a:rPr lang="pt-BR" dirty="0" smtClean="0"/>
              <a:t>.</a:t>
            </a:r>
          </a:p>
          <a:p>
            <a:pPr algn="just"/>
            <a:r>
              <a:rPr lang="pt-BR" dirty="0" smtClean="0"/>
              <a:t>Abertura do Sistema: (2017): O SISPACTO foi aberto em maio/2017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1102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244374" y="747716"/>
            <a:ext cx="8792122" cy="72008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r>
              <a:rPr lang="pt-BR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ORIENTAÇÕES PARA PACTUAÇÃO SISPACTO 2017 </a:t>
            </a:r>
            <a:br>
              <a:rPr lang="pt-BR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pt-BR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- 2021</a:t>
            </a:r>
            <a:endParaRPr lang="pt-BR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496144" y="2852936"/>
            <a:ext cx="40038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400" b="1" dirty="0" smtClean="0"/>
              <a:t> </a:t>
            </a:r>
            <a:r>
              <a:rPr lang="pt-BR" sz="2400" b="1" dirty="0"/>
              <a:t>Caderno de Diretrizes, Objetivos, Metas e Indicadores </a:t>
            </a:r>
            <a:r>
              <a:rPr lang="pt-BR" sz="2400" b="1" dirty="0" smtClean="0"/>
              <a:t>2017-2021</a:t>
            </a:r>
            <a:r>
              <a:rPr lang="pt-BR" sz="2400" dirty="0" smtClean="0"/>
              <a:t>.</a:t>
            </a:r>
            <a:endParaRPr lang="pt-BR" sz="2800" dirty="0" smtClean="0"/>
          </a:p>
        </p:txBody>
      </p:sp>
      <p:sp>
        <p:nvSpPr>
          <p:cNvPr id="4" name="Retângulo 3"/>
          <p:cNvSpPr/>
          <p:nvPr/>
        </p:nvSpPr>
        <p:spPr>
          <a:xfrm>
            <a:off x="244374" y="5367884"/>
            <a:ext cx="38235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err="1"/>
              <a:t>Obs</a:t>
            </a:r>
            <a:r>
              <a:rPr lang="pt-BR" dirty="0"/>
              <a:t>: Disponíveis no endereço eletrônico: </a:t>
            </a:r>
            <a:r>
              <a:rPr lang="pt-BR" b="1" dirty="0">
                <a:solidFill>
                  <a:srgbClr val="0070C0"/>
                </a:solidFill>
              </a:rPr>
              <a:t>www.aplicacao.saude.gov.br/</a:t>
            </a:r>
            <a:r>
              <a:rPr lang="pt-BR" b="1" dirty="0" err="1">
                <a:solidFill>
                  <a:srgbClr val="0070C0"/>
                </a:solidFill>
              </a:rPr>
              <a:t>sispacto</a:t>
            </a:r>
            <a:r>
              <a:rPr lang="pt-BR" b="1" dirty="0">
                <a:solidFill>
                  <a:srgbClr val="0070C0"/>
                </a:solidFill>
              </a:rPr>
              <a:t>.</a:t>
            </a:r>
          </a:p>
          <a:p>
            <a:pPr algn="just"/>
            <a:endParaRPr lang="pt-BR" dirty="0"/>
          </a:p>
        </p:txBody>
      </p:sp>
      <p:pic>
        <p:nvPicPr>
          <p:cNvPr id="5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84784"/>
            <a:ext cx="4417034" cy="5360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0047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259632" y="1264766"/>
            <a:ext cx="6351240" cy="65206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r>
              <a:rPr lang="pt-BR" sz="3600" b="1" dirty="0" smtClean="0">
                <a:solidFill>
                  <a:srgbClr val="0000CC"/>
                </a:solidFill>
              </a:rPr>
              <a:t>Papel das Comissões </a:t>
            </a:r>
            <a:r>
              <a:rPr lang="pt-BR" sz="3600" b="1" dirty="0" err="1" smtClean="0">
                <a:solidFill>
                  <a:srgbClr val="0000CC"/>
                </a:solidFill>
              </a:rPr>
              <a:t>Intergestores</a:t>
            </a:r>
            <a:endParaRPr lang="pt-BR" sz="3600" b="1" dirty="0">
              <a:solidFill>
                <a:srgbClr val="0000CC"/>
              </a:solidFill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287524" y="1772816"/>
            <a:ext cx="8676964" cy="4752528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1pPr>
            <a:lvl2pPr marL="384954" indent="-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8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2pPr>
            <a:lvl3pPr marL="761970" indent="-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3pPr>
            <a:lvl4pPr marL="1094009" indent="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4pPr>
            <a:lvl5pPr marL="1426047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480"/>
              </a:spcBef>
              <a:spcAft>
                <a:spcPts val="1800"/>
              </a:spcAft>
            </a:pPr>
            <a:r>
              <a:rPr lang="pt-BR" sz="2800" smtClean="0">
                <a:solidFill>
                  <a:srgbClr val="008000"/>
                </a:solidFill>
                <a:latin typeface="Calibri" panose="020F0502020204030204" pitchFamily="34" charset="0"/>
              </a:rPr>
              <a:t>Responsabilidades  da CIR: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smtClean="0">
                <a:latin typeface="Calibri" panose="020F0502020204030204" pitchFamily="34" charset="0"/>
              </a:rPr>
              <a:t>I – pactuar sobre: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smtClean="0">
                <a:latin typeface="Calibri" panose="020F0502020204030204" pitchFamily="34" charset="0"/>
              </a:rPr>
              <a:t>  ...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smtClean="0">
                <a:latin typeface="Calibri" panose="020F0502020204030204" pitchFamily="34" charset="0"/>
              </a:rPr>
              <a:t>–</a:t>
            </a:r>
            <a:r>
              <a:rPr lang="pt-BR" sz="2000" b="0" smtClean="0">
                <a:latin typeface="Calibri" panose="020F0502020204030204" pitchFamily="34" charset="0"/>
              </a:rPr>
              <a:t>	d) </a:t>
            </a:r>
            <a:r>
              <a:rPr lang="pt-BR" sz="2000" smtClean="0">
                <a:solidFill>
                  <a:srgbClr val="C00000"/>
                </a:solidFill>
                <a:latin typeface="Calibri" panose="020F0502020204030204" pitchFamily="34" charset="0"/>
              </a:rPr>
              <a:t>planejamento regional </a:t>
            </a:r>
            <a:r>
              <a:rPr lang="pt-BR" sz="2000" b="0" smtClean="0">
                <a:latin typeface="Calibri" panose="020F0502020204030204" pitchFamily="34" charset="0"/>
              </a:rPr>
              <a:t>de acordo com a definição da política de saúde de cada ente federativo, consubstanciada em seus Planos de Saúde, aprovados pelos respectivos Conselhos de Saúde;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b="0" smtClean="0">
                <a:latin typeface="Calibri" panose="020F0502020204030204" pitchFamily="34" charset="0"/>
              </a:rPr>
              <a:t>–	e) </a:t>
            </a:r>
            <a:r>
              <a:rPr lang="pt-BR" sz="2000" smtClean="0">
                <a:solidFill>
                  <a:srgbClr val="C00000"/>
                </a:solidFill>
                <a:latin typeface="Calibri" panose="020F0502020204030204" pitchFamily="34" charset="0"/>
              </a:rPr>
              <a:t>diretrizes regionais a respeito da organização das redes de atenção à saúde</a:t>
            </a:r>
            <a:r>
              <a:rPr lang="pt-BR" sz="2000" b="0" smtClean="0">
                <a:latin typeface="Calibri" panose="020F0502020204030204" pitchFamily="34" charset="0"/>
              </a:rPr>
              <a:t>, de acordo com a Portaria nº 4.279/GM/MS, de 30 de dezembro de 2010, principalmente no tocante à gestão institucional e à integração das ações e serviços dos entes federativos na região de saúde;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pt-BR" sz="1400" b="0" smtClean="0">
              <a:latin typeface="Calibri" panose="020F050202020403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b="0" smtClean="0">
                <a:latin typeface="Calibri" panose="020F0502020204030204" pitchFamily="34" charset="0"/>
              </a:rPr>
              <a:t>II - </a:t>
            </a:r>
            <a:r>
              <a:rPr lang="pt-BR" sz="2000" smtClean="0">
                <a:solidFill>
                  <a:srgbClr val="C00000"/>
                </a:solidFill>
                <a:latin typeface="Calibri" panose="020F0502020204030204" pitchFamily="34" charset="0"/>
              </a:rPr>
              <a:t>monitorar e avaliar </a:t>
            </a:r>
            <a:r>
              <a:rPr lang="pt-BR" sz="2000" b="0" smtClean="0">
                <a:latin typeface="Calibri" panose="020F0502020204030204" pitchFamily="34" charset="0"/>
              </a:rPr>
              <a:t>a execução do COAP e em particular o acesso às ações e aos serviços de saúde;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pt-BR" sz="1400" b="0" smtClean="0">
              <a:latin typeface="Calibri" panose="020F050202020403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b="0" smtClean="0">
                <a:latin typeface="Calibri" panose="020F0502020204030204" pitchFamily="34" charset="0"/>
              </a:rPr>
              <a:t>III </a:t>
            </a:r>
            <a:r>
              <a:rPr lang="pt-BR" sz="2000" smtClean="0">
                <a:solidFill>
                  <a:srgbClr val="C00000"/>
                </a:solidFill>
                <a:latin typeface="Calibri" panose="020F0502020204030204" pitchFamily="34" charset="0"/>
              </a:rPr>
              <a:t>- incentivar a participação da comunidade</a:t>
            </a:r>
            <a:r>
              <a:rPr lang="pt-BR" sz="2000" b="0" smtClean="0">
                <a:latin typeface="Calibri" panose="020F0502020204030204" pitchFamily="34" charset="0"/>
              </a:rPr>
              <a:t>, em atenção ao disposto no art. 37 do Decreto nº 7.508, de 2011; </a:t>
            </a:r>
            <a:endParaRPr lang="pt-BR" sz="20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764704"/>
            <a:ext cx="9144000" cy="500062"/>
          </a:xfrm>
          <a:prstGeom prst="rect">
            <a:avLst/>
          </a:prstGeom>
          <a:solidFill>
            <a:srgbClr val="1E84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schemeClr val="bg1"/>
                </a:solidFill>
                <a:latin typeface="+mj-lt"/>
                <a:ea typeface="Calibri" pitchFamily="34" charset="0"/>
              </a:rPr>
              <a:t>DECRETO 7508/2011 CAPITULO </a:t>
            </a:r>
            <a:r>
              <a:rPr lang="pt-BR" sz="2400" b="1" dirty="0">
                <a:solidFill>
                  <a:schemeClr val="bg1"/>
                </a:solidFill>
                <a:latin typeface="+mj-lt"/>
                <a:ea typeface="Calibri" pitchFamily="34" charset="0"/>
              </a:rPr>
              <a:t>II – Organização do </a:t>
            </a:r>
            <a:r>
              <a:rPr lang="pt-BR" sz="2400" b="1" dirty="0" smtClean="0">
                <a:solidFill>
                  <a:schemeClr val="bg1"/>
                </a:solidFill>
                <a:latin typeface="+mj-lt"/>
                <a:ea typeface="Calibri" pitchFamily="34" charset="0"/>
              </a:rPr>
              <a:t>SUS/Seção II</a:t>
            </a:r>
            <a:endParaRPr lang="pt-BR" sz="2400" b="1" dirty="0">
              <a:solidFill>
                <a:schemeClr val="bg1"/>
              </a:solidFill>
              <a:latin typeface="+mj-lt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771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304204" y="1264766"/>
            <a:ext cx="6207224" cy="79608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r>
              <a:rPr lang="pt-BR" b="1" dirty="0" smtClean="0">
                <a:solidFill>
                  <a:srgbClr val="0000CC"/>
                </a:solidFill>
              </a:rPr>
              <a:t>Papel do  Controle Social</a:t>
            </a:r>
            <a:endParaRPr lang="pt-BR" b="1" dirty="0">
              <a:solidFill>
                <a:srgbClr val="0000CC"/>
              </a:solidFill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503548" y="3163494"/>
            <a:ext cx="8136904" cy="360040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1pPr>
            <a:lvl2pPr marL="384954" indent="-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8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2pPr>
            <a:lvl3pPr marL="761970" indent="-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3pPr>
            <a:lvl4pPr marL="1094009" indent="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4pPr>
            <a:lvl5pPr marL="1426047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4000"/>
              </a:lnSpc>
              <a:spcBef>
                <a:spcPts val="480"/>
              </a:spcBef>
              <a:spcAft>
                <a:spcPts val="1800"/>
              </a:spcAft>
            </a:pPr>
            <a:r>
              <a:rPr lang="pt-BR" sz="24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Conselho de Saúde</a:t>
            </a:r>
            <a:r>
              <a:rPr lang="pt-BR" sz="2400" b="0" dirty="0" smtClean="0">
                <a:latin typeface="Calibri" panose="020F0502020204030204" pitchFamily="34" charset="0"/>
              </a:rPr>
              <a:t>, instância de “caráter permanente e deliberativo” que viabiliza a participação dos cidadãos nas decisões das políticas de saúde no Brasil, apresenta-se como importante exemplo de participação popular e tem como atribuições propor, formular estratégias e controlar a execução da política de saúde, inclusive nos aspectos econômicos e financeiros conforme trata a Lei no 8.142/90.                </a:t>
            </a:r>
          </a:p>
          <a:p>
            <a:pPr lvl="1" algn="r">
              <a:lnSpc>
                <a:spcPct val="150000"/>
              </a:lnSpc>
              <a:spcBef>
                <a:spcPts val="480"/>
              </a:spcBef>
              <a:spcAft>
                <a:spcPts val="1800"/>
              </a:spcAft>
            </a:pPr>
            <a:endParaRPr lang="pt-BR" sz="2400" b="0" dirty="0" smtClean="0">
              <a:latin typeface="Calibri" panose="020F0502020204030204" pitchFamily="34" charset="0"/>
            </a:endParaRPr>
          </a:p>
          <a:p>
            <a:pPr lvl="1" algn="just">
              <a:lnSpc>
                <a:spcPct val="150000"/>
              </a:lnSpc>
              <a:spcBef>
                <a:spcPts val="480"/>
              </a:spcBef>
              <a:spcAft>
                <a:spcPts val="1800"/>
              </a:spcAft>
            </a:pPr>
            <a:endParaRPr lang="pt-BR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764704"/>
            <a:ext cx="9144000" cy="500062"/>
          </a:xfrm>
          <a:prstGeom prst="rect">
            <a:avLst/>
          </a:prstGeom>
          <a:solidFill>
            <a:srgbClr val="1E84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schemeClr val="bg1"/>
                </a:solidFill>
                <a:latin typeface="+mj-lt"/>
                <a:ea typeface="Calibri" pitchFamily="34" charset="0"/>
              </a:rPr>
              <a:t>DECRETO 7508/2011 CAPITULO </a:t>
            </a:r>
            <a:r>
              <a:rPr lang="pt-BR" sz="2400" b="1" dirty="0">
                <a:solidFill>
                  <a:schemeClr val="bg1"/>
                </a:solidFill>
                <a:latin typeface="+mj-lt"/>
                <a:ea typeface="Calibri" pitchFamily="34" charset="0"/>
              </a:rPr>
              <a:t>II – Organização do </a:t>
            </a:r>
            <a:r>
              <a:rPr lang="pt-BR" sz="2400" b="1" dirty="0" smtClean="0">
                <a:solidFill>
                  <a:schemeClr val="bg1"/>
                </a:solidFill>
                <a:latin typeface="+mj-lt"/>
                <a:ea typeface="Calibri" pitchFamily="34" charset="0"/>
              </a:rPr>
              <a:t>SUS/Seção II</a:t>
            </a:r>
            <a:endParaRPr lang="pt-BR" sz="2400" b="1" dirty="0">
              <a:solidFill>
                <a:schemeClr val="bg1"/>
              </a:solidFill>
              <a:latin typeface="+mj-lt"/>
              <a:ea typeface="Calibri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051720" y="2011303"/>
            <a:ext cx="6048672" cy="8925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600" b="1" dirty="0">
                <a:solidFill>
                  <a:srgbClr val="008000"/>
                </a:solidFill>
              </a:rPr>
              <a:t>Formulação e controle da execução das políticas públicas de saúde</a:t>
            </a:r>
            <a:endParaRPr lang="pt-BR" sz="2600" b="1" dirty="0" smtClean="0">
              <a:solidFill>
                <a:srgbClr val="008000"/>
              </a:solidFill>
            </a:endParaRPr>
          </a:p>
        </p:txBody>
      </p:sp>
      <p:sp>
        <p:nvSpPr>
          <p:cNvPr id="6" name="Seta em curva para a direita 5"/>
          <p:cNvSpPr/>
          <p:nvPr/>
        </p:nvSpPr>
        <p:spPr bwMode="auto">
          <a:xfrm rot="20752285">
            <a:off x="800149" y="1976671"/>
            <a:ext cx="1008112" cy="1080120"/>
          </a:xfrm>
          <a:prstGeom prst="curvedRightArrow">
            <a:avLst/>
          </a:prstGeom>
          <a:ln w="38100">
            <a:solidFill>
              <a:srgbClr val="33CC33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82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White Template with blue-green Segoe_TP10286786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Branco com fonte Courier para slides de código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1_White Template with blue-green Segoe</Template>
  <TotalTime>43268</TotalTime>
  <Words>3371</Words>
  <Application>Microsoft Office PowerPoint</Application>
  <PresentationFormat>Apresentação na tela (4:3)</PresentationFormat>
  <Paragraphs>721</Paragraphs>
  <Slides>37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37</vt:i4>
      </vt:variant>
    </vt:vector>
  </HeadingPairs>
  <TitlesOfParts>
    <vt:vector size="39" baseType="lpstr">
      <vt:lpstr>1_White Template with blue-green Segoe_TP10286786</vt:lpstr>
      <vt:lpstr>Branco com fonte Courier para slides de código</vt:lpstr>
      <vt:lpstr>Apresentação do PowerPoint</vt:lpstr>
      <vt:lpstr>Pactuação dos Objetivos, Metas e Indicadores 2017 - amazonas</vt:lpstr>
      <vt:lpstr>Pactuação dos Objetivos, Metas e Indicadores 2017 - amazonas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Pactuação dos Objetivos, Metas e Indicadores 2017 - amazonas</vt:lpstr>
      <vt:lpstr>Fluxo de Pactuação</vt:lpstr>
      <vt:lpstr>Fluxo de Pactuação</vt:lpstr>
      <vt:lpstr>Fluxo de Pactuação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Diretrizes, Objetivos, Metas e Indicadores – 2013/2015</dc:title>
  <dc:creator>claudetemaria</dc:creator>
  <cp:lastModifiedBy>Radija Lopes</cp:lastModifiedBy>
  <cp:revision>443</cp:revision>
  <dcterms:created xsi:type="dcterms:W3CDTF">2013-06-18T19:59:54Z</dcterms:created>
  <dcterms:modified xsi:type="dcterms:W3CDTF">2017-05-30T12:30:47Z</dcterms:modified>
</cp:coreProperties>
</file>