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4" r:id="rId4"/>
    <p:sldId id="262" r:id="rId5"/>
    <p:sldId id="263" r:id="rId6"/>
    <p:sldId id="257" r:id="rId7"/>
    <p:sldId id="265" r:id="rId8"/>
    <p:sldId id="259" r:id="rId9"/>
    <p:sldId id="266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7064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214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8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175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47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545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2745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9065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032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16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0752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97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130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070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759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1956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290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7C9D7FE-1FDE-4D9D-A149-5194C1070978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pt-BR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E7A3139-6600-4C82-8A1C-5F0BFFDBEB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671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939673"/>
            <a:ext cx="8825658" cy="2677648"/>
          </a:xfrm>
        </p:spPr>
        <p:txBody>
          <a:bodyPr/>
          <a:lstStyle/>
          <a:p>
            <a:r>
              <a:rPr lang="pt-BR" dirty="0" smtClean="0"/>
              <a:t>Metas e Indicadores</a:t>
            </a:r>
            <a:br>
              <a:rPr lang="pt-BR" dirty="0" smtClean="0"/>
            </a:br>
            <a:r>
              <a:rPr lang="pt-BR" dirty="0" smtClean="0"/>
              <a:t>SISPACTO 2017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25372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pt-BR" sz="2400" dirty="0" smtClean="0"/>
              <a:t>Atenção Especializada</a:t>
            </a:r>
          </a:p>
          <a:p>
            <a:pPr algn="ctr"/>
            <a:endParaRPr lang="pt-BR" sz="2400" dirty="0"/>
          </a:p>
          <a:p>
            <a:pPr algn="ctr"/>
            <a:r>
              <a:rPr lang="pt-BR" sz="2400" dirty="0" smtClean="0"/>
              <a:t>Manaus - 2017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5699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9922" y="973668"/>
            <a:ext cx="8761413" cy="706964"/>
          </a:xfrm>
        </p:spPr>
        <p:txBody>
          <a:bodyPr>
            <a:noAutofit/>
          </a:bodyPr>
          <a:lstStyle/>
          <a:p>
            <a:pPr algn="r"/>
            <a:r>
              <a:rPr lang="pt-BR" sz="2800" dirty="0" smtClean="0"/>
              <a:t>Atenção Especializada</a:t>
            </a:r>
            <a:br>
              <a:rPr lang="pt-BR" sz="2800" dirty="0" smtClean="0"/>
            </a:br>
            <a:r>
              <a:rPr lang="pt-BR" sz="2800" dirty="0" smtClean="0"/>
              <a:t>Rede de Doenças Crônicas Não Transmissíveis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5470" y="2606722"/>
            <a:ext cx="9315866" cy="3413078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Indicador 1 – Mortalidade Prematura por Doenças Crônicas Não </a:t>
            </a:r>
            <a:r>
              <a:rPr lang="pt-BR" dirty="0" smtClean="0"/>
              <a:t>Transmissíveis</a:t>
            </a:r>
          </a:p>
          <a:p>
            <a:pPr algn="just"/>
            <a:r>
              <a:rPr lang="pt-BR" dirty="0" smtClean="0"/>
              <a:t>Indicador </a:t>
            </a:r>
            <a:r>
              <a:rPr lang="pt-BR" dirty="0"/>
              <a:t>11 - Razão de exames </a:t>
            </a:r>
            <a:r>
              <a:rPr lang="pt-BR" dirty="0" err="1"/>
              <a:t>citopatológicos</a:t>
            </a:r>
            <a:r>
              <a:rPr lang="pt-BR" dirty="0"/>
              <a:t> do colo do útero em mulheres de 25 a 64anos na população residente de determinado local e a população da mesma faixa </a:t>
            </a:r>
            <a:r>
              <a:rPr lang="pt-BR" dirty="0" smtClean="0"/>
              <a:t>etária</a:t>
            </a:r>
          </a:p>
          <a:p>
            <a:pPr algn="just"/>
            <a:r>
              <a:rPr lang="pt-BR" dirty="0"/>
              <a:t>Indicador 12 - Razão de exames de mamografia de rastreamento realizados em mulheres de 50 a 69 anos na população residente de determinado local e população da mesma faixa etária 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17916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dirty="0"/>
              <a:t>Atenção Especializada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54954" y="2603500"/>
            <a:ext cx="9735959" cy="3416300"/>
          </a:xfrm>
        </p:spPr>
        <p:txBody>
          <a:bodyPr/>
          <a:lstStyle/>
          <a:p>
            <a:r>
              <a:rPr lang="pt-BR" dirty="0"/>
              <a:t>Indicador 6 - Proporção de cura dos casos novos de hanseníase diagnosticados nos anos das coortes </a:t>
            </a:r>
          </a:p>
        </p:txBody>
      </p:sp>
    </p:spTree>
    <p:extLst>
      <p:ext uri="{BB962C8B-B14F-4D97-AF65-F5344CB8AC3E}">
        <p14:creationId xmlns:p14="http://schemas.microsoft.com/office/powerpoint/2010/main" val="19720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pt-BR" dirty="0" smtClean="0"/>
              <a:t>Atenção Especializada</a:t>
            </a:r>
            <a:br>
              <a:rPr lang="pt-BR" dirty="0" smtClean="0"/>
            </a:br>
            <a:r>
              <a:rPr lang="pt-BR" dirty="0" smtClean="0"/>
              <a:t>Rede Materno-Infantil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54954" y="2603500"/>
            <a:ext cx="10159040" cy="3416300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Indicador </a:t>
            </a:r>
            <a:r>
              <a:rPr lang="pt-BR" dirty="0"/>
              <a:t>8 - Número de casos novos de sífilis congênita em menores de um ano de idade </a:t>
            </a:r>
            <a:endParaRPr lang="pt-BR" dirty="0" smtClean="0"/>
          </a:p>
          <a:p>
            <a:pPr algn="just"/>
            <a:r>
              <a:rPr lang="pt-BR" dirty="0"/>
              <a:t>Indicador 9 - Número de casos novos de aids em menores de 5 anos </a:t>
            </a:r>
            <a:endParaRPr lang="pt-BR" dirty="0" smtClean="0"/>
          </a:p>
          <a:p>
            <a:pPr algn="just"/>
            <a:r>
              <a:rPr lang="pt-BR" dirty="0" smtClean="0"/>
              <a:t>Indicador </a:t>
            </a:r>
            <a:r>
              <a:rPr lang="pt-BR" dirty="0"/>
              <a:t>13 - Proporção de parto normal no SUS e na saúde suplementar </a:t>
            </a:r>
            <a:endParaRPr lang="pt-BR" dirty="0" smtClean="0"/>
          </a:p>
          <a:p>
            <a:pPr algn="just"/>
            <a:r>
              <a:rPr lang="pt-BR" dirty="0" smtClean="0"/>
              <a:t>Indicador 15 – Taxa de Mortalidade Infantil</a:t>
            </a:r>
          </a:p>
          <a:p>
            <a:pPr algn="just"/>
            <a:r>
              <a:rPr lang="pt-BR" dirty="0"/>
              <a:t>Indicador 16 - Número de óbitos maternos em determinado período e local de residência 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80927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pt-BR" dirty="0" smtClean="0"/>
              <a:t>Atenção Especializada</a:t>
            </a:r>
            <a:br>
              <a:rPr lang="pt-BR" dirty="0" smtClean="0"/>
            </a:br>
            <a:r>
              <a:rPr lang="pt-BR" dirty="0" smtClean="0"/>
              <a:t>Atenção Psicossocial</a:t>
            </a:r>
            <a:endParaRPr lang="pt-BR"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Indicador </a:t>
            </a:r>
            <a:r>
              <a:rPr lang="pt-BR" dirty="0"/>
              <a:t>21 - Ações de </a:t>
            </a:r>
            <a:r>
              <a:rPr lang="pt-BR" dirty="0" err="1"/>
              <a:t>Matriciamento</a:t>
            </a:r>
            <a:r>
              <a:rPr lang="pt-BR" dirty="0"/>
              <a:t> realizadas por CAPS com equipes de Atenção Básica </a:t>
            </a:r>
          </a:p>
        </p:txBody>
      </p:sp>
    </p:spTree>
    <p:extLst>
      <p:ext uri="{BB962C8B-B14F-4D97-AF65-F5344CB8AC3E}">
        <p14:creationId xmlns:p14="http://schemas.microsoft.com/office/powerpoint/2010/main" val="242223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897388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pt-BR" sz="2800" dirty="0" smtClean="0"/>
              <a:t>Indicador 1 – Mortalidade Prematura por Doenças Crônicas Não Transmissíveis</a:t>
            </a:r>
            <a:endParaRPr lang="pt-BR" sz="28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124808" y="2535305"/>
            <a:ext cx="10657561" cy="17364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800" dirty="0" smtClean="0"/>
              <a:t>a) Para município e região com menos de 100 mil habitantes: </a:t>
            </a:r>
            <a:r>
              <a:rPr lang="pt-BR" sz="1800" b="1" dirty="0" smtClean="0"/>
              <a:t>Número de óbitos prematuros</a:t>
            </a:r>
            <a:r>
              <a:rPr lang="pt-BR" sz="1800" dirty="0" smtClean="0"/>
              <a:t> (de 30 a 69 anos) pelo conjunto das quatro principais doenças crônicas não transmissíveis (doenças do aparelho circulatório, câncer, diabetes e doenças respiratórias crônicas</a:t>
            </a:r>
            <a:endParaRPr lang="pt-BR" sz="1800" dirty="0"/>
          </a:p>
        </p:txBody>
      </p:sp>
      <p:sp>
        <p:nvSpPr>
          <p:cNvPr id="6" name="Retângulo 5"/>
          <p:cNvSpPr/>
          <p:nvPr/>
        </p:nvSpPr>
        <p:spPr>
          <a:xfrm>
            <a:off x="1105467" y="3563792"/>
            <a:ext cx="106769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b) Para município e região com 100 mil ou mais habitantes, estados e Distrito Federal: </a:t>
            </a:r>
            <a:r>
              <a:rPr lang="pt-BR" b="1" dirty="0" smtClean="0"/>
              <a:t>taxa de mortalidade</a:t>
            </a:r>
            <a:r>
              <a:rPr lang="pt-BR" dirty="0" smtClean="0"/>
              <a:t> prematura (de 30 a 69 anos) pelo conjunto das quatro principais doenças crônicas não transmissíveis (doenças do aparelho circulatório, câncer, diabetes e doenças respiratórias crônicas).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Manaus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pt-BR" dirty="0" smtClean="0"/>
              <a:t>Parintins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2597622" y="5427476"/>
            <a:ext cx="7993041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pt-BR" dirty="0">
                <a:latin typeface="Arial" panose="020B0604020202020204" pitchFamily="34" charset="0"/>
              </a:rPr>
              <a:t>Reduzir e prevenir os riscos e agravos à saúde da população, por meio </a:t>
            </a:r>
            <a:r>
              <a:rPr lang="pt-BR" dirty="0" smtClean="0">
                <a:latin typeface="Arial" panose="020B0604020202020204" pitchFamily="34" charset="0"/>
              </a:rPr>
              <a:t>das </a:t>
            </a:r>
            <a:r>
              <a:rPr lang="pt-BR" dirty="0">
                <a:latin typeface="Arial" panose="020B0604020202020204" pitchFamily="34" charset="0"/>
              </a:rPr>
              <a:t>ações de vigilância, promoção e proteção, com foco na prevenção de </a:t>
            </a:r>
            <a:r>
              <a:rPr lang="pt-BR" dirty="0" smtClean="0">
                <a:latin typeface="Arial" panose="020B0604020202020204" pitchFamily="34" charset="0"/>
              </a:rPr>
              <a:t>doenças </a:t>
            </a:r>
            <a:r>
              <a:rPr lang="pt-BR" dirty="0">
                <a:latin typeface="Arial" panose="020B0604020202020204" pitchFamily="34" charset="0"/>
              </a:rPr>
              <a:t>crônicas não transmissíveis, acidentes e violências, no controle </a:t>
            </a:r>
            <a:r>
              <a:rPr lang="pt-BR" dirty="0" smtClean="0">
                <a:latin typeface="Arial" panose="020B0604020202020204" pitchFamily="34" charset="0"/>
              </a:rPr>
              <a:t>das </a:t>
            </a:r>
            <a:r>
              <a:rPr lang="pt-BR" dirty="0">
                <a:latin typeface="Arial" panose="020B0604020202020204" pitchFamily="34" charset="0"/>
              </a:rPr>
              <a:t>doenças transmissíveis e na </a:t>
            </a:r>
            <a:r>
              <a:rPr lang="pt-BR" dirty="0" smtClean="0">
                <a:latin typeface="Arial" panose="020B0604020202020204" pitchFamily="34" charset="0"/>
              </a:rPr>
              <a:t>promoção </a:t>
            </a:r>
            <a:r>
              <a:rPr lang="pt-BR" dirty="0">
                <a:latin typeface="Arial" panose="020B0604020202020204" pitchFamily="34" charset="0"/>
              </a:rPr>
              <a:t>do envelhecimento saudável. </a:t>
            </a:r>
            <a:endParaRPr lang="pt-BR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1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96150" y="1014612"/>
            <a:ext cx="8761413" cy="706964"/>
          </a:xfrm>
        </p:spPr>
        <p:txBody>
          <a:bodyPr/>
          <a:lstStyle/>
          <a:p>
            <a:pPr algn="r"/>
            <a:r>
              <a:rPr lang="pt-BR" dirty="0" smtClean="0"/>
              <a:t>Método de Cálculo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pt-BR" sz="1800" dirty="0" smtClean="0"/>
              <a:t>Nº de </a:t>
            </a:r>
            <a:r>
              <a:rPr lang="pt-BR" sz="1800" dirty="0"/>
              <a:t>óbitos (de 30 a 69 anos) por DCNT registrados </a:t>
            </a:r>
            <a:r>
              <a:rPr lang="pt-BR" sz="1800" dirty="0" smtClean="0"/>
              <a:t>nos </a:t>
            </a:r>
            <a:r>
              <a:rPr lang="pt-BR" sz="1800" dirty="0"/>
              <a:t>códigos </a:t>
            </a:r>
            <a:r>
              <a:rPr lang="pt-BR" sz="1800" dirty="0" smtClean="0"/>
              <a:t>CID - 10</a:t>
            </a:r>
            <a:r>
              <a:rPr lang="pt-BR" sz="1800" dirty="0"/>
              <a:t>: </a:t>
            </a:r>
            <a:r>
              <a:rPr lang="pt-BR" sz="1800" dirty="0" smtClean="0"/>
              <a:t>I00 - I99</a:t>
            </a:r>
            <a:r>
              <a:rPr lang="pt-BR" sz="1800" dirty="0"/>
              <a:t>; </a:t>
            </a:r>
            <a:r>
              <a:rPr lang="pt-BR" sz="1800" dirty="0" smtClean="0"/>
              <a:t>C00 - C97</a:t>
            </a:r>
            <a:r>
              <a:rPr lang="pt-BR" sz="1800" dirty="0"/>
              <a:t>; </a:t>
            </a:r>
            <a:r>
              <a:rPr lang="pt-BR" sz="1800" dirty="0" smtClean="0"/>
              <a:t>J30 - J98</a:t>
            </a:r>
            <a:r>
              <a:rPr lang="pt-BR" sz="1800" dirty="0"/>
              <a:t>; E10 </a:t>
            </a:r>
            <a:r>
              <a:rPr lang="pt-BR" sz="1800" dirty="0" smtClean="0"/>
              <a:t>- E14</a:t>
            </a:r>
            <a:r>
              <a:rPr lang="pt-BR" sz="1800" dirty="0"/>
              <a:t>, em </a:t>
            </a:r>
            <a:r>
              <a:rPr lang="pt-BR" sz="1800" dirty="0" smtClean="0"/>
              <a:t>determinado </a:t>
            </a:r>
            <a:r>
              <a:rPr lang="pt-BR" sz="1800" dirty="0"/>
              <a:t>ano e local. </a:t>
            </a:r>
          </a:p>
          <a:p>
            <a:pPr algn="ctr"/>
            <a:endParaRPr lang="pt-BR" sz="1800" dirty="0" smtClean="0"/>
          </a:p>
          <a:p>
            <a:pPr marL="0" indent="0" algn="ctr">
              <a:buNone/>
            </a:pPr>
            <a:r>
              <a:rPr lang="pt-BR" sz="1800" b="1" dirty="0"/>
              <a:t>P</a:t>
            </a:r>
            <a:r>
              <a:rPr lang="pt-BR" sz="1800" dirty="0"/>
              <a:t>opulação residente (de 30 a 69 anos), em determinado ano e local.</a:t>
            </a:r>
          </a:p>
          <a:p>
            <a:pPr marL="0" indent="0" algn="ctr">
              <a:buNone/>
            </a:pPr>
            <a:endParaRPr lang="pt-BR" sz="1800" dirty="0"/>
          </a:p>
          <a:p>
            <a:pPr marL="0" indent="0">
              <a:buNone/>
            </a:pPr>
            <a:endParaRPr lang="pt-BR" sz="1800" dirty="0" smtClean="0"/>
          </a:p>
          <a:p>
            <a:pPr marL="0" indent="0">
              <a:buNone/>
            </a:pPr>
            <a:endParaRPr lang="pt-BR" sz="1800" dirty="0"/>
          </a:p>
          <a:p>
            <a:r>
              <a:rPr lang="pt-BR" sz="1800" dirty="0" smtClean="0"/>
              <a:t>Sistema de Informação: SIM</a:t>
            </a:r>
            <a:endParaRPr lang="pt-BR" sz="1800" dirty="0"/>
          </a:p>
          <a:p>
            <a:endParaRPr lang="pt-BR" sz="1800" dirty="0"/>
          </a:p>
        </p:txBody>
      </p:sp>
      <p:cxnSp>
        <p:nvCxnSpPr>
          <p:cNvPr id="5" name="Conector reto 4"/>
          <p:cNvCxnSpPr/>
          <p:nvPr/>
        </p:nvCxnSpPr>
        <p:spPr>
          <a:xfrm flipV="1">
            <a:off x="1105470" y="3337300"/>
            <a:ext cx="8911992" cy="6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/>
          <p:cNvSpPr txBox="1"/>
          <p:nvPr/>
        </p:nvSpPr>
        <p:spPr>
          <a:xfrm>
            <a:off x="10372298" y="315263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X 100.000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639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l="24652" t="28311" r="1085" b="27659"/>
          <a:stretch/>
        </p:blipFill>
        <p:spPr>
          <a:xfrm>
            <a:off x="245656" y="2565784"/>
            <a:ext cx="11505062" cy="383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2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318913" y="4217158"/>
            <a:ext cx="1760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Obrigada,</a:t>
            </a:r>
          </a:p>
          <a:p>
            <a:endParaRPr lang="pt-BR" dirty="0"/>
          </a:p>
          <a:p>
            <a:r>
              <a:rPr lang="pt-BR" dirty="0" err="1" smtClean="0"/>
              <a:t>Luena</a:t>
            </a:r>
            <a:r>
              <a:rPr lang="pt-BR" dirty="0" smtClean="0"/>
              <a:t> Xerez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515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 - Sala da Diretoria">
  <a:themeElements>
    <a:clrScheme name="Íon - Sala da Diretoria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Íon - Sala da Diretoria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Íon - Sala da Diretoria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60</TotalTime>
  <Words>362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Íon - Sala da Diretoria</vt:lpstr>
      <vt:lpstr>Metas e Indicadores SISPACTO 2017</vt:lpstr>
      <vt:lpstr>Atenção Especializada Rede de Doenças Crônicas Não Transmissíveis</vt:lpstr>
      <vt:lpstr>Atenção Especializada</vt:lpstr>
      <vt:lpstr>Atenção Especializada Rede Materno-Infantil</vt:lpstr>
      <vt:lpstr>Atenção Especializada Atenção Psicossocial</vt:lpstr>
      <vt:lpstr>Indicador 1 – Mortalidade Prematura por Doenças Crônicas Não Transmissíveis</vt:lpstr>
      <vt:lpstr>Método de Cálculo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heitor</dc:creator>
  <cp:lastModifiedBy>heitor</cp:lastModifiedBy>
  <cp:revision>32</cp:revision>
  <dcterms:created xsi:type="dcterms:W3CDTF">2017-05-30T01:44:53Z</dcterms:created>
  <dcterms:modified xsi:type="dcterms:W3CDTF">2017-05-30T02:47:07Z</dcterms:modified>
</cp:coreProperties>
</file>